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66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30A5-5464-4155-9120-18D0A55FA12F}" type="datetimeFigureOut">
              <a:rPr lang="pt-BR" smtClean="0"/>
              <a:pPr/>
              <a:t>26/06/2015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DBAD-D751-4CA0-804B-79739476CBF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6248400"/>
          </a:xfrm>
        </p:spPr>
        <p:txBody>
          <a:bodyPr>
            <a:normAutofit/>
          </a:bodyPr>
          <a:lstStyle/>
          <a:p>
            <a:r>
              <a:rPr lang="pt-BR" sz="2800" b="1" u="sng" dirty="0" smtClean="0">
                <a:latin typeface="Calibri" pitchFamily="34" charset="0"/>
              </a:rPr>
              <a:t>TRABALHO INFANTIL</a:t>
            </a:r>
            <a:br>
              <a:rPr lang="pt-BR" sz="2800" b="1" u="sng" dirty="0" smtClean="0">
                <a:latin typeface="Calibri" pitchFamily="34" charset="0"/>
              </a:rPr>
            </a:br>
            <a:r>
              <a:rPr lang="pt-BR" sz="2400" dirty="0" smtClean="0">
                <a:latin typeface="Calibri" pitchFamily="34" charset="0"/>
              </a:rPr>
              <a:t>A lei federal nº 8.069, de 13/07/1990 </a:t>
            </a:r>
            <a:br>
              <a:rPr lang="pt-BR" sz="2400" dirty="0" smtClean="0">
                <a:latin typeface="Calibri" pitchFamily="34" charset="0"/>
              </a:rPr>
            </a:br>
            <a:r>
              <a:rPr lang="pt-BR" sz="2400" dirty="0" smtClean="0">
                <a:latin typeface="Calibri" pitchFamily="34" charset="0"/>
              </a:rPr>
              <a:t>(ECA), nas suas disposições preliminares, </a:t>
            </a:r>
            <a:br>
              <a:rPr lang="pt-BR" sz="2400" dirty="0" smtClean="0">
                <a:latin typeface="Calibri" pitchFamily="34" charset="0"/>
              </a:rPr>
            </a:br>
            <a:r>
              <a:rPr lang="pt-BR" sz="2400" dirty="0" smtClean="0">
                <a:latin typeface="Calibri" pitchFamily="34" charset="0"/>
              </a:rPr>
              <a:t>estabelece: </a:t>
            </a:r>
            <a:br>
              <a:rPr lang="pt-BR" sz="24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dirty="0" smtClean="0">
                <a:latin typeface="Calibri" pitchFamily="34" charset="0"/>
              </a:rPr>
              <a:t>Art. 1º </a:t>
            </a:r>
            <a:r>
              <a:rPr lang="pt-BR" sz="2800" dirty="0" smtClean="0">
                <a:latin typeface="Calibri" pitchFamily="34" charset="0"/>
              </a:rPr>
              <a:t>- Esta lei dispõe sobre a proteção integral à criança e ao adolescente;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dirty="0" smtClean="0">
                <a:latin typeface="Calibri" pitchFamily="34" charset="0"/>
              </a:rPr>
              <a:t>Art. 2º </a:t>
            </a:r>
            <a:r>
              <a:rPr lang="pt-BR" sz="2800" dirty="0" smtClean="0">
                <a:latin typeface="Calibri" pitchFamily="34" charset="0"/>
              </a:rPr>
              <a:t>- Considera-se criança, para efeitos desta Lei, a pessoa até doze anos de idade incompletos, e adolescente aquela entre doze e dezoito anos de idade. </a:t>
            </a:r>
            <a:r>
              <a:rPr lang="pt-BR" sz="2800" b="1" dirty="0" smtClean="0">
                <a:latin typeface="Calibri" pitchFamily="34" charset="0"/>
              </a:rPr>
              <a:t>Parágrafo único</a:t>
            </a:r>
            <a:r>
              <a:rPr lang="pt-BR" sz="2800" dirty="0" smtClean="0">
                <a:latin typeface="Calibri" pitchFamily="34" charset="0"/>
              </a:rPr>
              <a:t>: nos casos expressos em Lei, aplica-se excepcionalmente este Estatuto às pessoas entre dezoito e vinte e um anos de idade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(Artigos 60 a 70, ECA).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Calibri" pitchFamily="34" charset="0"/>
              </a:rPr>
              <a:t>compatível com o seu desenvolvimento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físico, moral e psicológico; e o aprendiz,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a executar com zelo e diligência, as tarefas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necessárias a essa formação.</a:t>
            </a:r>
          </a:p>
          <a:p>
            <a:pPr algn="ctr">
              <a:buNone/>
            </a:pP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dirty="0" smtClean="0">
                <a:latin typeface="Calibri" pitchFamily="34" charset="0"/>
              </a:rPr>
              <a:t>§1º </a:t>
            </a:r>
            <a:r>
              <a:rPr lang="pt-BR" sz="2800" dirty="0" smtClean="0">
                <a:latin typeface="Calibri" pitchFamily="34" charset="0"/>
              </a:rPr>
              <a:t>- A validade do contrato de aprendizagem pressupõe anotação na Carteira de Trabalho e Previdência Social, matrícula e frequência do aprendiz à escola, caso não haja concluído o ensino fundamental, e inscrição em programa de aprendizagem desenvolvido sob a orientação de entidade qualificada em formação técnico-profissional metódica.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96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§2º </a:t>
            </a:r>
            <a:r>
              <a:rPr lang="pt-BR" dirty="0" smtClean="0"/>
              <a:t>- Ao menor aprendiz, salvo condição mais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favorável, será garantido o salário mínimo hora.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§3º </a:t>
            </a:r>
            <a:r>
              <a:rPr lang="pt-BR" dirty="0" smtClean="0"/>
              <a:t>- O contrato de aprendizagem não poderá ser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estipulado por mais de dois anos.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 smtClean="0"/>
              <a:t>§4º </a:t>
            </a:r>
            <a:r>
              <a:rPr lang="pt-BR" dirty="0" smtClean="0"/>
              <a:t>- A formação técnico-profissional a que se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refere o “CAPUT” deste artigo caracteriza-se por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atividades teóricas e práticas, metodicamente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organizadas em tarefas de complexidade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progressiva desenvolvidas no ambiente de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/>
              <a:t>trabalho.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pt-BR" sz="2800" b="1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429: </a:t>
            </a:r>
            <a:r>
              <a:rPr lang="pt-BR" sz="2800" dirty="0" smtClean="0">
                <a:latin typeface="Calibri" pitchFamily="34" charset="0"/>
              </a:rPr>
              <a:t>Os estabelecimento de qualquer natureza são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obrigados a empregar e matricular nos cursos dos Serviços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Nacionais de Aprendizagem números de aprendizes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equivalentes a cinco por cento, no mínimo, e quinze por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cento, no máximo, dos trabalhadores existentes em cada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estabelecimento, cujas funções demandem formação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profissional.</a:t>
            </a:r>
          </a:p>
          <a:p>
            <a:pPr algn="ctr">
              <a:spcBef>
                <a:spcPts val="0"/>
              </a:spcBef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§ 1º-A: </a:t>
            </a:r>
            <a:r>
              <a:rPr lang="pt-BR" sz="2800" dirty="0" smtClean="0">
                <a:latin typeface="Calibri" pitchFamily="34" charset="0"/>
              </a:rPr>
              <a:t>O limite fixado neste artigo não se aplica quando o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empregador for entidade sem fins lucrativos, que tenha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>
                <a:latin typeface="Calibri" pitchFamily="34" charset="0"/>
              </a:rPr>
              <a:t>p</a:t>
            </a:r>
            <a:r>
              <a:rPr lang="pt-BR" sz="2800" dirty="0" smtClean="0">
                <a:latin typeface="Calibri" pitchFamily="34" charset="0"/>
              </a:rPr>
              <a:t>or objetivo educação profissional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§ 1º </a:t>
            </a:r>
            <a:r>
              <a:rPr lang="pt-BR" dirty="0" smtClean="0">
                <a:latin typeface="Calibri" pitchFamily="34" charset="0"/>
              </a:rPr>
              <a:t>- As frações de unidade, no cálculo da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percentagem de que trata o “CAPUT”, darão lugar à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admissão de um aprendiz.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Art. 430</a:t>
            </a:r>
            <a:r>
              <a:rPr lang="pt-BR" dirty="0" smtClean="0">
                <a:latin typeface="Calibri" pitchFamily="34" charset="0"/>
              </a:rPr>
              <a:t>: Na hipótese de os serviços nacionais de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Aprendizagem não oferecerem cursos ou vagas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suficientes para atender à demanda dos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estabelecimentos, esta poderá ser cumprida por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outras entidades qualificadas em formação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técnico-profissional metódica, a saber: 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I-Escolas Técnicas de Educação;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II - </a:t>
            </a:r>
            <a:r>
              <a:rPr lang="pt-BR" dirty="0" smtClean="0">
                <a:latin typeface="Calibri" pitchFamily="34" charset="0"/>
              </a:rPr>
              <a:t>entidades sem </a:t>
            </a:r>
            <a:r>
              <a:rPr lang="pt-BR" dirty="0">
                <a:latin typeface="Calibri" pitchFamily="34" charset="0"/>
              </a:rPr>
              <a:t>fins lucrativos, que </a:t>
            </a:r>
            <a:r>
              <a:rPr lang="pt-BR" dirty="0" smtClean="0">
                <a:latin typeface="Calibri" pitchFamily="34" charset="0"/>
              </a:rPr>
              <a:t>tenham </a:t>
            </a:r>
            <a:r>
              <a:rPr lang="pt-BR" dirty="0">
                <a:latin typeface="Calibri" pitchFamily="34" charset="0"/>
              </a:rPr>
              <a:t>por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objetivo </a:t>
            </a:r>
            <a:r>
              <a:rPr lang="pt-BR" dirty="0">
                <a:latin typeface="Calibri" pitchFamily="34" charset="0"/>
              </a:rPr>
              <a:t>a assistência do </a:t>
            </a:r>
            <a:r>
              <a:rPr lang="pt-BR" dirty="0" smtClean="0">
                <a:latin typeface="Calibri" pitchFamily="34" charset="0"/>
              </a:rPr>
              <a:t>adolescente </a:t>
            </a:r>
            <a:r>
              <a:rPr lang="pt-BR" dirty="0">
                <a:latin typeface="Calibri" pitchFamily="34" charset="0"/>
              </a:rPr>
              <a:t>e à educação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profissional</a:t>
            </a:r>
            <a:r>
              <a:rPr lang="pt-BR" dirty="0">
                <a:latin typeface="Calibri" pitchFamily="34" charset="0"/>
              </a:rPr>
              <a:t>, registrada no Conselho Municipal dos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Direitos </a:t>
            </a:r>
            <a:r>
              <a:rPr lang="pt-BR" dirty="0">
                <a:latin typeface="Calibri" pitchFamily="34" charset="0"/>
              </a:rPr>
              <a:t>da Criança e do Adolescente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algn="ctr">
              <a:buNone/>
            </a:pPr>
            <a:r>
              <a:rPr lang="pt-BR" dirty="0">
                <a:latin typeface="Calibri" pitchFamily="34" charset="0"/>
              </a:rPr>
              <a:t/>
            </a:r>
            <a:br>
              <a:rPr lang="pt-BR" dirty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§ </a:t>
            </a:r>
            <a:r>
              <a:rPr lang="pt-BR" b="1" dirty="0">
                <a:latin typeface="Calibri" pitchFamily="34" charset="0"/>
              </a:rPr>
              <a:t>1º: </a:t>
            </a:r>
            <a:r>
              <a:rPr lang="pt-BR" dirty="0">
                <a:latin typeface="Calibri" pitchFamily="34" charset="0"/>
              </a:rPr>
              <a:t>As entidades mencionadas neste artigo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deverão contar com estrutura adequada ao </a:t>
            </a: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desenvolvimento </a:t>
            </a:r>
            <a:r>
              <a:rPr lang="pt-BR" dirty="0">
                <a:latin typeface="Calibri" pitchFamily="34" charset="0"/>
              </a:rPr>
              <a:t>dos programas de aprendizagem,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como </a:t>
            </a:r>
            <a:r>
              <a:rPr lang="pt-BR" dirty="0">
                <a:latin typeface="Calibri" pitchFamily="34" charset="0"/>
              </a:rPr>
              <a:t>forma a manter a qualidade do processo de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ensino</a:t>
            </a:r>
            <a:r>
              <a:rPr lang="pt-BR" dirty="0">
                <a:latin typeface="Calibri" pitchFamily="34" charset="0"/>
              </a:rPr>
              <a:t>, bem como acompanhar e avaliar os </a:t>
            </a:r>
            <a:endParaRPr lang="pt-BR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Calibri" pitchFamily="34" charset="0"/>
              </a:rPr>
              <a:t>resultados</a:t>
            </a:r>
            <a:r>
              <a:rPr lang="pt-BR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§ 2º</a:t>
            </a:r>
            <a:r>
              <a:rPr lang="pt-BR" sz="2800" dirty="0" smtClean="0">
                <a:latin typeface="Calibri" pitchFamily="34" charset="0"/>
              </a:rPr>
              <a:t>: Aos aprendizes que concluírem os cursos de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aprendizagem, com aproveitamento, será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Concedido certificado de qualificação profissional.</a:t>
            </a:r>
            <a:br>
              <a:rPr lang="pt-BR" sz="2800" dirty="0" smtClean="0">
                <a:latin typeface="Calibri" pitchFamily="34" charset="0"/>
              </a:rPr>
            </a:br>
            <a:endParaRPr lang="pt-BR" sz="28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§ 3º: </a:t>
            </a:r>
            <a:r>
              <a:rPr lang="pt-BR" sz="2800" dirty="0" smtClean="0">
                <a:latin typeface="Calibri" pitchFamily="34" charset="0"/>
              </a:rPr>
              <a:t>O Ministério do Trabalho e Emprego fixará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normas para avaliação da competência das e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entidades mencionadas no inciso II deste Artigo.</a:t>
            </a:r>
            <a:br>
              <a:rPr lang="pt-BR" sz="2800" dirty="0" smtClean="0">
                <a:latin typeface="Calibri" pitchFamily="34" charset="0"/>
              </a:rPr>
            </a:br>
            <a:endParaRPr lang="pt-BR" sz="28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431: </a:t>
            </a:r>
            <a:r>
              <a:rPr lang="pt-BR" sz="2800" dirty="0" smtClean="0">
                <a:latin typeface="Calibri" pitchFamily="34" charset="0"/>
              </a:rPr>
              <a:t>A contratação do aprendiz poderá ser efetivada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pela empresa onde se realizará a aprendizagem ou pelas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entidades mencionadas no </a:t>
            </a:r>
            <a:r>
              <a:rPr lang="pt-BR" sz="2800" b="1" dirty="0" smtClean="0">
                <a:latin typeface="Calibri" pitchFamily="34" charset="0"/>
              </a:rPr>
              <a:t>art. 430</a:t>
            </a:r>
            <a:r>
              <a:rPr lang="pt-BR" sz="2800" dirty="0" smtClean="0">
                <a:latin typeface="Calibri" pitchFamily="34" charset="0"/>
              </a:rPr>
              <a:t>, caso em que não gera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vínculo de emprego com e empresa tomadora dos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serviços.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/>
          <a:lstStyle/>
          <a:p>
            <a:pPr algn="ctr">
              <a:buNone/>
            </a:pPr>
            <a:endParaRPr lang="pt-BR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Art</a:t>
            </a:r>
            <a:r>
              <a:rPr lang="pt-BR" b="1" dirty="0">
                <a:latin typeface="Calibri" pitchFamily="34" charset="0"/>
              </a:rPr>
              <a:t>. 432</a:t>
            </a:r>
            <a:r>
              <a:rPr lang="pt-BR" dirty="0">
                <a:latin typeface="Calibri" pitchFamily="34" charset="0"/>
              </a:rPr>
              <a:t>: A duração do trabalho do aprendiz não excederá </a:t>
            </a:r>
            <a:r>
              <a:rPr lang="pt-BR" dirty="0" smtClean="0">
                <a:latin typeface="Calibri" pitchFamily="34" charset="0"/>
              </a:rPr>
              <a:t>seis </a:t>
            </a:r>
            <a:r>
              <a:rPr lang="pt-BR" dirty="0">
                <a:latin typeface="Calibri" pitchFamily="34" charset="0"/>
              </a:rPr>
              <a:t>horas diárias, sendo vedadas a prorrogação e a compensação de jornada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algn="ctr">
              <a:buNone/>
            </a:pPr>
            <a:r>
              <a:rPr lang="pt-BR" dirty="0">
                <a:latin typeface="Calibri" pitchFamily="34" charset="0"/>
              </a:rPr>
              <a:t/>
            </a:r>
            <a:br>
              <a:rPr lang="pt-BR" dirty="0">
                <a:latin typeface="Calibri" pitchFamily="34" charset="0"/>
              </a:rPr>
            </a:br>
            <a:r>
              <a:rPr lang="pt-BR" b="1" dirty="0">
                <a:latin typeface="Calibri" pitchFamily="34" charset="0"/>
              </a:rPr>
              <a:t>§ 1º </a:t>
            </a:r>
            <a:r>
              <a:rPr lang="pt-BR" dirty="0">
                <a:latin typeface="Calibri" pitchFamily="34" charset="0"/>
              </a:rPr>
              <a:t>- O limite previsto neste artigo poderá ser de até oito horas diárias para aprendizes que já tiverem completado o ensino fundamental, se nelas forem computadas as horas destinadas à aprendizagem teórica.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/>
              <a:t> Art.433</a:t>
            </a:r>
            <a:r>
              <a:rPr lang="pt-BR" dirty="0"/>
              <a:t>: O contrato de </a:t>
            </a:r>
            <a:r>
              <a:rPr lang="pt-BR" dirty="0" smtClean="0"/>
              <a:t>aprendizagem extinguir-</a:t>
            </a:r>
          </a:p>
          <a:p>
            <a:pPr algn="ctr">
              <a:buNone/>
            </a:pPr>
            <a:r>
              <a:rPr lang="pt-BR" dirty="0" smtClean="0"/>
              <a:t>se-á </a:t>
            </a:r>
            <a:r>
              <a:rPr lang="pt-BR" dirty="0"/>
              <a:t>no seu termo ou </a:t>
            </a:r>
            <a:r>
              <a:rPr lang="pt-BR" dirty="0" smtClean="0"/>
              <a:t>quando o aprendiz</a:t>
            </a:r>
          </a:p>
          <a:p>
            <a:pPr algn="ctr">
              <a:buNone/>
            </a:pPr>
            <a:r>
              <a:rPr lang="pt-BR" dirty="0" smtClean="0"/>
              <a:t>completar </a:t>
            </a:r>
            <a:r>
              <a:rPr lang="pt-BR" dirty="0"/>
              <a:t>dezoito anos, ou </a:t>
            </a:r>
            <a:r>
              <a:rPr lang="pt-BR" dirty="0" smtClean="0"/>
              <a:t>ainda antecipadamente</a:t>
            </a:r>
            <a:r>
              <a:rPr lang="pt-BR" dirty="0"/>
              <a:t>, 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nas </a:t>
            </a:r>
            <a:r>
              <a:rPr lang="pt-BR" dirty="0"/>
              <a:t>seguintes hipóteses:</a:t>
            </a:r>
            <a:br>
              <a:rPr lang="pt-BR" dirty="0"/>
            </a:br>
            <a:endParaRPr lang="pt-BR" dirty="0" smtClean="0"/>
          </a:p>
          <a:p>
            <a:pPr algn="ctr">
              <a:buNone/>
            </a:pPr>
            <a:r>
              <a:rPr lang="pt-BR" dirty="0" smtClean="0"/>
              <a:t>I </a:t>
            </a:r>
            <a:r>
              <a:rPr lang="pt-BR" dirty="0"/>
              <a:t>- desempenho insuficiente ou inadaptação </a:t>
            </a:r>
            <a:br>
              <a:rPr lang="pt-BR" dirty="0"/>
            </a:br>
            <a:r>
              <a:rPr lang="pt-BR" dirty="0"/>
              <a:t>do aprendiz;</a:t>
            </a:r>
            <a:br>
              <a:rPr lang="pt-BR" dirty="0"/>
            </a:br>
            <a:endParaRPr lang="pt-BR" dirty="0" smtClean="0"/>
          </a:p>
          <a:p>
            <a:pPr algn="ctr">
              <a:buNone/>
            </a:pPr>
            <a:r>
              <a:rPr lang="pt-BR" dirty="0" smtClean="0"/>
              <a:t>II </a:t>
            </a:r>
            <a:r>
              <a:rPr lang="pt-BR" dirty="0"/>
              <a:t>- falta disciplinar grave;</a:t>
            </a:r>
            <a:br>
              <a:rPr lang="pt-BR" dirty="0"/>
            </a:br>
            <a:endParaRPr lang="pt-BR" dirty="0" smtClean="0"/>
          </a:p>
          <a:p>
            <a:pPr algn="ctr">
              <a:buNone/>
            </a:pPr>
            <a:r>
              <a:rPr lang="pt-BR" dirty="0" smtClean="0"/>
              <a:t>III </a:t>
            </a:r>
            <a:r>
              <a:rPr lang="pt-BR" dirty="0"/>
              <a:t>- ausência injustificada à escola que implique perda do ano letivo;</a:t>
            </a:r>
            <a:br>
              <a:rPr lang="pt-BR" dirty="0"/>
            </a:br>
            <a:endParaRPr lang="pt-BR" dirty="0" smtClean="0"/>
          </a:p>
          <a:p>
            <a:pPr algn="ctr">
              <a:buNone/>
            </a:pPr>
            <a:r>
              <a:rPr lang="pt-BR" dirty="0" smtClean="0"/>
              <a:t>IV </a:t>
            </a:r>
            <a:r>
              <a:rPr lang="pt-BR" dirty="0"/>
              <a:t>- a pedido do aprendiz.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latin typeface="Calibri" pitchFamily="34" charset="0"/>
              </a:rPr>
              <a:t> </a:t>
            </a:r>
            <a:r>
              <a:rPr lang="pt-BR" b="1" u="sng" dirty="0" smtClean="0">
                <a:latin typeface="Calibri" pitchFamily="34" charset="0"/>
              </a:rPr>
              <a:t>II-CRIMES CONTRA O TRABALHADOR ADOLESCENTE:</a:t>
            </a:r>
          </a:p>
          <a:p>
            <a:pPr algn="ctr">
              <a:buNone/>
            </a:pPr>
            <a:endParaRPr lang="pt-BR" b="1" u="sng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Qualquer cidadão (maior de 18 anos) que infringir 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>
                <a:latin typeface="Calibri" pitchFamily="34" charset="0"/>
              </a:rPr>
              <a:t>o</a:t>
            </a:r>
            <a:r>
              <a:rPr lang="pt-BR" dirty="0" smtClean="0">
                <a:latin typeface="Calibri" pitchFamily="34" charset="0"/>
              </a:rPr>
              <a:t>s direitos trabalhistas do trabalhador menor </a:t>
            </a: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de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pt-BR" dirty="0" smtClean="0">
                <a:solidFill>
                  <a:srgbClr val="FF0000"/>
                </a:solidFill>
                <a:latin typeface="Calibri" pitchFamily="34" charset="0"/>
              </a:rPr>
              <a:t>ezoito anos</a:t>
            </a:r>
            <a:r>
              <a:rPr lang="pt-BR" dirty="0" smtClean="0">
                <a:latin typeface="Calibri" pitchFamily="34" charset="0"/>
              </a:rPr>
              <a:t>  estará incurso nos seguintes artigos 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do </a:t>
            </a:r>
            <a:r>
              <a:rPr lang="pt-BR" b="1" dirty="0" smtClean="0">
                <a:latin typeface="Calibri" pitchFamily="34" charset="0"/>
              </a:rPr>
              <a:t>Código Penal:</a:t>
            </a:r>
            <a:r>
              <a:rPr lang="pt-BR" dirty="0" smtClean="0">
                <a:latin typeface="Calibri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endParaRPr lang="pt-BR" dirty="0" smtClean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b="1" dirty="0" smtClean="0">
                <a:latin typeface="Calibri" pitchFamily="34" charset="0"/>
              </a:rPr>
              <a:t>Art.149</a:t>
            </a:r>
            <a:r>
              <a:rPr lang="pt-BR" dirty="0" smtClean="0">
                <a:latin typeface="Calibri" pitchFamily="34" charset="0"/>
              </a:rPr>
              <a:t>: Reduzir alguém à condição análoga à de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escravo. </a:t>
            </a:r>
          </a:p>
          <a:p>
            <a:pPr algn="just">
              <a:spcBef>
                <a:spcPts val="0"/>
              </a:spcBef>
              <a:buNone/>
            </a:pPr>
            <a:r>
              <a:rPr lang="pt-BR" b="1" dirty="0" smtClean="0">
                <a:latin typeface="Calibri" pitchFamily="34" charset="0"/>
              </a:rPr>
              <a:t>Pena</a:t>
            </a:r>
            <a:r>
              <a:rPr lang="pt-BR" dirty="0" smtClean="0">
                <a:latin typeface="Calibri" pitchFamily="34" charset="0"/>
              </a:rPr>
              <a:t>: Reclusão, de dois a oito anos.</a:t>
            </a:r>
          </a:p>
          <a:p>
            <a:pPr algn="just">
              <a:spcBef>
                <a:spcPts val="0"/>
              </a:spcBef>
              <a:buNone/>
            </a:pP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endParaRPr lang="pt-BR" sz="2800" b="1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3500" b="1" dirty="0" smtClean="0">
                <a:latin typeface="Calibri" pitchFamily="34" charset="0"/>
              </a:rPr>
              <a:t>Art.203: </a:t>
            </a:r>
            <a:r>
              <a:rPr lang="pt-BR" sz="3500" dirty="0" smtClean="0">
                <a:latin typeface="Calibri" pitchFamily="34" charset="0"/>
              </a:rPr>
              <a:t>Frustrar, mediante fraude ou violência,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3500" dirty="0" smtClean="0">
                <a:latin typeface="Calibri" pitchFamily="34" charset="0"/>
              </a:rPr>
              <a:t>Direito assegurado pela legislação do trabalho.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3500" b="1" dirty="0" smtClean="0">
                <a:latin typeface="Calibri" pitchFamily="34" charset="0"/>
              </a:rPr>
              <a:t>Pena:</a:t>
            </a:r>
            <a:r>
              <a:rPr lang="pt-BR" sz="3500" dirty="0" smtClean="0">
                <a:latin typeface="Calibri" pitchFamily="34" charset="0"/>
              </a:rPr>
              <a:t> detenção, de um mês a um ano, e multa,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3500" dirty="0" smtClean="0">
                <a:latin typeface="Calibri" pitchFamily="34" charset="0"/>
              </a:rPr>
              <a:t>além da pena correspondente à violência.</a:t>
            </a:r>
          </a:p>
          <a:p>
            <a:pPr algn="ctr">
              <a:spcBef>
                <a:spcPts val="0"/>
              </a:spcBef>
              <a:buNone/>
            </a:pPr>
            <a:endParaRPr lang="pt-BR" sz="3500" b="1" dirty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pt-BR" sz="3500" b="1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3500" b="1" dirty="0" smtClean="0">
                <a:latin typeface="Calibri" pitchFamily="34" charset="0"/>
              </a:rPr>
              <a:t>Art</a:t>
            </a:r>
            <a:r>
              <a:rPr lang="pt-BR" sz="3500" b="1" dirty="0">
                <a:latin typeface="Calibri" pitchFamily="34" charset="0"/>
              </a:rPr>
              <a:t>. 207</a:t>
            </a:r>
            <a:r>
              <a:rPr lang="pt-BR" sz="3500" dirty="0">
                <a:latin typeface="Calibri" pitchFamily="34" charset="0"/>
              </a:rPr>
              <a:t>: Aliciar trabalhadores, com o fim de </a:t>
            </a:r>
            <a:r>
              <a:rPr lang="pt-BR" sz="3500" dirty="0" smtClean="0">
                <a:latin typeface="Calibri" pitchFamily="34" charset="0"/>
              </a:rPr>
              <a:t>levá-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3500" dirty="0" smtClean="0">
                <a:latin typeface="Calibri" pitchFamily="34" charset="0"/>
              </a:rPr>
              <a:t>los de uma  </a:t>
            </a:r>
            <a:r>
              <a:rPr lang="pt-BR" sz="3500" dirty="0">
                <a:latin typeface="Calibri" pitchFamily="34" charset="0"/>
              </a:rPr>
              <a:t>para outra localidade do território </a:t>
            </a:r>
            <a:endParaRPr lang="pt-BR" sz="35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3500" dirty="0" smtClean="0">
                <a:latin typeface="Calibri" pitchFamily="34" charset="0"/>
              </a:rPr>
              <a:t>nacional</a:t>
            </a:r>
            <a:r>
              <a:rPr lang="pt-BR" sz="3500" dirty="0">
                <a:latin typeface="Calibri" pitchFamily="34" charset="0"/>
              </a:rPr>
              <a:t>. </a:t>
            </a:r>
            <a:endParaRPr lang="pt-BR" sz="35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3500" b="1" dirty="0" smtClean="0">
                <a:latin typeface="Calibri" pitchFamily="34" charset="0"/>
              </a:rPr>
              <a:t>Pena</a:t>
            </a:r>
            <a:r>
              <a:rPr lang="pt-BR" sz="3500" b="1" dirty="0">
                <a:latin typeface="Calibri" pitchFamily="34" charset="0"/>
              </a:rPr>
              <a:t>: </a:t>
            </a:r>
            <a:r>
              <a:rPr lang="pt-BR" sz="3500" dirty="0">
                <a:latin typeface="Calibri" pitchFamily="34" charset="0"/>
              </a:rPr>
              <a:t>detenção, de dois meses a um </a:t>
            </a:r>
            <a:r>
              <a:rPr lang="pt-BR" sz="3500" dirty="0" smtClean="0">
                <a:latin typeface="Calibri" pitchFamily="34" charset="0"/>
              </a:rPr>
              <a:t>ano, </a:t>
            </a:r>
            <a:r>
              <a:rPr lang="pt-BR" sz="3500" dirty="0">
                <a:latin typeface="Calibri" pitchFamily="34" charset="0"/>
              </a:rPr>
              <a:t>e </a:t>
            </a:r>
            <a:endParaRPr lang="pt-BR" sz="35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3500" dirty="0" smtClean="0">
                <a:latin typeface="Calibri" pitchFamily="34" charset="0"/>
              </a:rPr>
              <a:t>multa.</a:t>
            </a:r>
          </a:p>
          <a:p>
            <a:pPr>
              <a:spcBef>
                <a:spcPts val="0"/>
              </a:spcBef>
              <a:buNone/>
            </a:pPr>
            <a:endParaRPr lang="pt-BR" sz="2800" dirty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b="1" u="sng" dirty="0" smtClean="0"/>
              <a:t>I - Direito à profissionalização </a:t>
            </a:r>
            <a:endParaRPr lang="pt-BR" b="1" u="sng" dirty="0"/>
          </a:p>
          <a:p>
            <a:pPr algn="ctr">
              <a:buNone/>
            </a:pPr>
            <a:r>
              <a:rPr lang="pt-BR" b="1" u="sng" dirty="0" smtClean="0"/>
              <a:t>e à proteção no Trabalho:</a:t>
            </a:r>
          </a:p>
          <a:p>
            <a:pPr algn="ctr">
              <a:buNone/>
            </a:pP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b="1" dirty="0" smtClean="0"/>
              <a:t>Art. 60</a:t>
            </a:r>
            <a:r>
              <a:rPr lang="pt-BR" dirty="0" smtClean="0"/>
              <a:t>: É proibido qualquer trabalho a menores de quatorze anos de idade, salvo na condição de aprendiz.</a:t>
            </a:r>
            <a:br>
              <a:rPr lang="pt-BR" dirty="0" smtClean="0"/>
            </a:br>
            <a:r>
              <a:rPr lang="pt-BR" b="1" dirty="0" smtClean="0"/>
              <a:t>Art. 61</a:t>
            </a:r>
            <a:r>
              <a:rPr lang="pt-BR" dirty="0" smtClean="0"/>
              <a:t>: A proteção ao trabalho dos adolescentes é regulada por legislação especial, sem prejuízo do disposto nesta Lei.</a:t>
            </a:r>
            <a:br>
              <a:rPr lang="pt-BR" dirty="0" smtClean="0"/>
            </a:br>
            <a:r>
              <a:rPr lang="pt-BR" b="1" dirty="0" smtClean="0"/>
              <a:t>Art. 62</a:t>
            </a:r>
            <a:r>
              <a:rPr lang="pt-BR" dirty="0" smtClean="0"/>
              <a:t>: Considera-se aprendizagem a formação técnico-profissional ministrada segundo as diretrizes e bases da legislação da educação em vigor.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u="sng" dirty="0" smtClean="0">
                <a:latin typeface="Calibri" pitchFamily="34" charset="0"/>
              </a:rPr>
              <a:t>A EXPLORAÇÃO DO TRABALHO INFANTIL:</a:t>
            </a:r>
          </a:p>
          <a:p>
            <a:pPr algn="ctr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800" dirty="0" smtClean="0"/>
              <a:t>Um dos maiores problemas atualmente existentes no Brasil é a exploração do Trabalho Infantil, que tem sido desvirtuado de uma forma acentuada. Principalmente nas regiões mais vulneráveis e com populações menos esclarecidas de nosso País.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Não são poucas as pessoas de caráter duvidoso que utilizam crianças ou adolescentes, sobre os quais têm autoridade, guarda ou vigilância, para através destas, praticar ilícitos penais.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096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/>
              <a:t>Os mais comuns são</a:t>
            </a:r>
            <a:r>
              <a:rPr lang="pt-BR" b="1" dirty="0" smtClean="0"/>
              <a:t>:</a:t>
            </a:r>
          </a:p>
          <a:p>
            <a:pPr>
              <a:buNone/>
            </a:pPr>
            <a:endParaRPr lang="pt-BR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1- Mendicância </a:t>
            </a:r>
            <a:r>
              <a:rPr lang="pt-BR" sz="3000" dirty="0">
                <a:latin typeface="Calibri" pitchFamily="34" charset="0"/>
              </a:rPr>
              <a:t>(art. 60, LCP); </a:t>
            </a:r>
            <a:br>
              <a:rPr lang="pt-BR" sz="3000" dirty="0">
                <a:latin typeface="Calibri" pitchFamily="34" charset="0"/>
              </a:rPr>
            </a:br>
            <a:endParaRPr lang="pt-BR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2- Redução </a:t>
            </a:r>
            <a:r>
              <a:rPr lang="pt-BR" sz="3000" dirty="0">
                <a:latin typeface="Calibri" pitchFamily="34" charset="0"/>
              </a:rPr>
              <a:t>à situação análoga à de escravo; </a:t>
            </a:r>
            <a:br>
              <a:rPr lang="pt-BR" sz="3000" dirty="0">
                <a:latin typeface="Calibri" pitchFamily="34" charset="0"/>
              </a:rPr>
            </a:br>
            <a:endParaRPr lang="pt-BR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3- Maus </a:t>
            </a:r>
            <a:r>
              <a:rPr lang="pt-BR" sz="3000" dirty="0">
                <a:latin typeface="Calibri" pitchFamily="34" charset="0"/>
              </a:rPr>
              <a:t>Tratos </a:t>
            </a:r>
            <a:r>
              <a:rPr lang="pt-BR" sz="3000" dirty="0" smtClean="0">
                <a:latin typeface="Calibri" pitchFamily="34" charset="0"/>
              </a:rPr>
              <a:t>(Art</a:t>
            </a:r>
            <a:r>
              <a:rPr lang="pt-BR" sz="3000" dirty="0">
                <a:latin typeface="Calibri" pitchFamily="34" charset="0"/>
              </a:rPr>
              <a:t>. 136, CP); </a:t>
            </a:r>
            <a:br>
              <a:rPr lang="pt-BR" sz="3000" dirty="0">
                <a:latin typeface="Calibri" pitchFamily="34" charset="0"/>
              </a:rPr>
            </a:br>
            <a:endParaRPr lang="pt-BR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4- Exploração </a:t>
            </a:r>
            <a:r>
              <a:rPr lang="pt-BR" sz="3000" dirty="0">
                <a:latin typeface="Calibri" pitchFamily="34" charset="0"/>
              </a:rPr>
              <a:t>da prostituição de menores (Art. 244, ECA); </a:t>
            </a:r>
            <a:br>
              <a:rPr lang="pt-BR" sz="3000" dirty="0">
                <a:latin typeface="Calibri" pitchFamily="34" charset="0"/>
              </a:rPr>
            </a:br>
            <a:endParaRPr lang="pt-BR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5- Pornografia </a:t>
            </a:r>
            <a:r>
              <a:rPr lang="pt-BR" sz="3000" dirty="0">
                <a:latin typeface="Calibri" pitchFamily="34" charset="0"/>
              </a:rPr>
              <a:t>de </a:t>
            </a:r>
            <a:r>
              <a:rPr lang="pt-BR" sz="3000" dirty="0" smtClean="0">
                <a:latin typeface="Calibri" pitchFamily="34" charset="0"/>
              </a:rPr>
              <a:t>Menores (Art. 240 e 241, ECA); 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pt-BR" sz="3000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3000" dirty="0" smtClean="0">
                <a:latin typeface="Calibri" pitchFamily="34" charset="0"/>
              </a:rPr>
              <a:t>6- Venda ou tráfico de menores (Art. 239, ECA).</a:t>
            </a:r>
            <a:endParaRPr lang="pt-BR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400" b="1" u="sng" dirty="0" smtClean="0">
                <a:latin typeface="Calibri" pitchFamily="34" charset="0"/>
              </a:rPr>
              <a:t>VIOLÊNCIA DOMÉSTICA E INTRAFAMILIAR</a:t>
            </a:r>
            <a:r>
              <a:rPr lang="pt-BR" sz="2400" dirty="0" smtClean="0">
                <a:latin typeface="Calibri" pitchFamily="34" charset="0"/>
              </a:rPr>
              <a:t>:</a:t>
            </a:r>
            <a:br>
              <a:rPr lang="pt-BR" sz="2400" dirty="0" smtClean="0">
                <a:latin typeface="Calibri" pitchFamily="34" charset="0"/>
              </a:rPr>
            </a:br>
            <a:r>
              <a:rPr lang="pt-BR" sz="2400" dirty="0" smtClean="0">
                <a:latin typeface="Calibri" pitchFamily="34" charset="0"/>
              </a:rPr>
              <a:t/>
            </a:r>
            <a:br>
              <a:rPr lang="pt-BR" sz="2400" dirty="0" smtClean="0">
                <a:latin typeface="Calibri" pitchFamily="34" charset="0"/>
              </a:rPr>
            </a:br>
            <a:r>
              <a:rPr lang="pt-BR" sz="2400" b="1" dirty="0" smtClean="0">
                <a:latin typeface="Calibri" pitchFamily="34" charset="0"/>
              </a:rPr>
              <a:t>1 - Violência doméstica</a:t>
            </a:r>
            <a:r>
              <a:rPr lang="pt-BR" sz="2400" dirty="0" smtClean="0">
                <a:latin typeface="Calibri" pitchFamily="34" charset="0"/>
              </a:rPr>
              <a:t>: é toda ação ou  omissão praticada pelos pais, parentes ou responsáveis, contra criança, adolescente, pessoa com deficiência, ou por um cônjuge contra o outro, sendo capaz de causar dano físico, sexual e/ou psicológico à vítima.</a:t>
            </a:r>
          </a:p>
          <a:p>
            <a:pPr algn="ctr">
              <a:buNone/>
            </a:pPr>
            <a:endParaRPr lang="pt-BR" sz="24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latin typeface="Calibri" pitchFamily="34" charset="0"/>
              </a:rPr>
              <a:t>2 - Violência Intrafamiliar</a:t>
            </a:r>
            <a:r>
              <a:rPr lang="pt-BR" sz="2400" dirty="0" smtClean="0">
                <a:latin typeface="Calibri" pitchFamily="34" charset="0"/>
              </a:rPr>
              <a:t>: é toda ação ou omissão que prejudique o bem estar, a integridade física e/ou psicológica; a liberdade e/ou o desenvolvimento de outro membro da família, incluindo pessoas que possam assumir função parental, ainda que sem laços de consanguinidade.</a:t>
            </a:r>
          </a:p>
          <a:p>
            <a:pPr algn="ctr">
              <a:buNone/>
            </a:pPr>
            <a:r>
              <a:rPr lang="pt-BR" sz="2400" dirty="0" smtClean="0">
                <a:latin typeface="Calibri" pitchFamily="34" charset="0"/>
              </a:rPr>
              <a:t>A diferença entre </a:t>
            </a:r>
            <a:r>
              <a:rPr lang="pt-BR" sz="2400" u="sng" dirty="0" smtClean="0">
                <a:latin typeface="Calibri" pitchFamily="34" charset="0"/>
              </a:rPr>
              <a:t>Violência Doméstica </a:t>
            </a:r>
            <a:r>
              <a:rPr lang="pt-BR" sz="2400" dirty="0" smtClean="0">
                <a:latin typeface="Calibri" pitchFamily="34" charset="0"/>
              </a:rPr>
              <a:t>e a </a:t>
            </a:r>
            <a:r>
              <a:rPr lang="pt-BR" sz="2400" u="sng" dirty="0" smtClean="0">
                <a:latin typeface="Calibri" pitchFamily="34" charset="0"/>
              </a:rPr>
              <a:t>Violência Intrafamiliar</a:t>
            </a:r>
            <a:r>
              <a:rPr lang="pt-BR" sz="2400" dirty="0" smtClean="0">
                <a:latin typeface="Calibri" pitchFamily="34" charset="0"/>
              </a:rPr>
              <a:t> é que a primeira inclui pessoas que convivem no mesmo espaço doméstico sem função parental.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3600" b="1" u="sng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3600" b="1" u="sng" dirty="0" smtClean="0">
                <a:latin typeface="Calibri" pitchFamily="34" charset="0"/>
              </a:rPr>
              <a:t>TRABALHO INFANTIL ILÍCITO:</a:t>
            </a:r>
          </a:p>
          <a:p>
            <a:pPr algn="ctr">
              <a:buNone/>
            </a:pPr>
            <a:r>
              <a:rPr lang="pt-BR" sz="3600" b="1" u="sng" dirty="0" smtClean="0">
                <a:latin typeface="Calibri" pitchFamily="34" charset="0"/>
              </a:rPr>
              <a:t/>
            </a:r>
            <a:br>
              <a:rPr lang="pt-BR" sz="3600" b="1" u="sng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Infelizmente, o trabalho infantil de forma indiscriminada acaba prejudicando os estudos da criança e do adolescente, que na maioria das vezes ingressa na fase adulta sem uma habilitação ou uma profissionalização que lhe permita a obtenção de melhores salários.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248400"/>
          </a:xfrm>
        </p:spPr>
        <p:txBody>
          <a:bodyPr/>
          <a:lstStyle/>
          <a:p>
            <a:pPr algn="ctr">
              <a:buNone/>
            </a:pPr>
            <a:r>
              <a:rPr lang="pt-BR" sz="2800" b="1" u="sng" dirty="0" smtClean="0">
                <a:latin typeface="Calibri" pitchFamily="34" charset="0"/>
              </a:rPr>
              <a:t>Existem vários tipos de </a:t>
            </a:r>
          </a:p>
          <a:p>
            <a:pPr algn="ctr">
              <a:buNone/>
            </a:pPr>
            <a:r>
              <a:rPr lang="pt-BR" sz="2800" b="1" u="sng" dirty="0" smtClean="0">
                <a:latin typeface="Calibri" pitchFamily="34" charset="0"/>
              </a:rPr>
              <a:t>Exploração do Trabalho Infantil</a:t>
            </a:r>
            <a:r>
              <a:rPr lang="pt-BR" sz="2800" dirty="0" smtClean="0">
                <a:latin typeface="Calibri" pitchFamily="34" charset="0"/>
              </a:rPr>
              <a:t>:</a:t>
            </a:r>
          </a:p>
          <a:p>
            <a:pPr algn="ctr">
              <a:buNone/>
            </a:pP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u="sng" dirty="0" smtClean="0">
                <a:latin typeface="Calibri" pitchFamily="34" charset="0"/>
              </a:rPr>
              <a:t>1 - Trabalho Infantil no ambiente familiar</a:t>
            </a:r>
            <a:r>
              <a:rPr lang="pt-BR" sz="2800" dirty="0" smtClean="0">
                <a:latin typeface="Calibri" pitchFamily="34" charset="0"/>
              </a:rPr>
              <a:t>: o menor de 16 anos trabalha com os pais ou parentes e em função deles, na própria residência, na agricultura, pecuária, artesanato, em casa de farinha, oficina, ou mesmo como ambulante.</a:t>
            </a:r>
          </a:p>
          <a:p>
            <a:pPr algn="ctr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800" b="1" u="sng" dirty="0" smtClean="0">
                <a:latin typeface="Calibri" pitchFamily="34" charset="0"/>
              </a:rPr>
              <a:t>2 - Trabalho Infantil doméstico</a:t>
            </a:r>
            <a:r>
              <a:rPr lang="pt-BR" sz="2800" dirty="0" smtClean="0">
                <a:latin typeface="Calibri" pitchFamily="34" charset="0"/>
              </a:rPr>
              <a:t>: o menor de 16 anos trabalha para terceiros, em suas residências, na limpeza e arrumação da casa, da oficina, ou mesmo como babá.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533400"/>
            <a:ext cx="8458200" cy="58674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pt-BR" sz="2600" b="1" u="sng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b="1" u="sng" dirty="0" smtClean="0">
                <a:latin typeface="Calibri" pitchFamily="34" charset="0"/>
              </a:rPr>
              <a:t>3 - Trabalho </a:t>
            </a:r>
            <a:r>
              <a:rPr lang="pt-BR" sz="2600" b="1" u="sng" dirty="0">
                <a:latin typeface="Calibri" pitchFamily="34" charset="0"/>
              </a:rPr>
              <a:t>Infantil em benefício de terceiro</a:t>
            </a:r>
            <a:r>
              <a:rPr lang="pt-BR" sz="2600" dirty="0">
                <a:latin typeface="Calibri" pitchFamily="34" charset="0"/>
              </a:rPr>
              <a:t>: o menor de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16 </a:t>
            </a:r>
            <a:r>
              <a:rPr lang="pt-BR" sz="2600" dirty="0">
                <a:latin typeface="Calibri" pitchFamily="34" charset="0"/>
              </a:rPr>
              <a:t>anos realiza trabalhos que </a:t>
            </a:r>
            <a:r>
              <a:rPr lang="pt-BR" sz="2600" dirty="0" smtClean="0">
                <a:latin typeface="Calibri" pitchFamily="34" charset="0"/>
              </a:rPr>
              <a:t>beneficiem  economicamente </a:t>
            </a:r>
            <a:r>
              <a:rPr lang="pt-BR" sz="2600" dirty="0">
                <a:latin typeface="Calibri" pitchFamily="34" charset="0"/>
              </a:rPr>
              <a:t>a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terceiros</a:t>
            </a:r>
            <a:r>
              <a:rPr lang="pt-BR" sz="2600" dirty="0">
                <a:latin typeface="Calibri" pitchFamily="34" charset="0"/>
              </a:rPr>
              <a:t>, em cerâmicas, pedreiras, </a:t>
            </a:r>
            <a:r>
              <a:rPr lang="pt-BR" sz="2600" dirty="0" smtClean="0">
                <a:latin typeface="Calibri" pitchFamily="34" charset="0"/>
              </a:rPr>
              <a:t> salinas</a:t>
            </a:r>
            <a:r>
              <a:rPr lang="pt-BR" sz="2600" dirty="0">
                <a:latin typeface="Calibri" pitchFamily="34" charset="0"/>
              </a:rPr>
              <a:t>, tecelagem,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carvoarias</a:t>
            </a:r>
            <a:r>
              <a:rPr lang="pt-BR" sz="2600" dirty="0">
                <a:latin typeface="Calibri" pitchFamily="34" charset="0"/>
              </a:rPr>
              <a:t>, mineração, agricultura, </a:t>
            </a:r>
            <a:r>
              <a:rPr lang="pt-BR" sz="2600" dirty="0" smtClean="0">
                <a:latin typeface="Calibri" pitchFamily="34" charset="0"/>
              </a:rPr>
              <a:t> pecuária</a:t>
            </a:r>
            <a:r>
              <a:rPr lang="pt-BR" sz="2600" dirty="0">
                <a:latin typeface="Calibri" pitchFamily="34" charset="0"/>
              </a:rPr>
              <a:t>, ou </a:t>
            </a:r>
            <a:r>
              <a:rPr lang="pt-BR" sz="2600" dirty="0" smtClean="0">
                <a:latin typeface="Calibri" pitchFamily="34" charset="0"/>
              </a:rPr>
              <a:t>mesmo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como </a:t>
            </a:r>
            <a:r>
              <a:rPr lang="pt-BR" sz="2600" dirty="0">
                <a:latin typeface="Calibri" pitchFamily="34" charset="0"/>
              </a:rPr>
              <a:t>ambulante, vendendo </a:t>
            </a:r>
            <a:r>
              <a:rPr lang="pt-BR" sz="2600" dirty="0" smtClean="0">
                <a:latin typeface="Calibri" pitchFamily="34" charset="0"/>
              </a:rPr>
              <a:t>revistas</a:t>
            </a:r>
            <a:r>
              <a:rPr lang="pt-BR" sz="2600" dirty="0">
                <a:latin typeface="Calibri" pitchFamily="34" charset="0"/>
              </a:rPr>
              <a:t>, flores, sorvetes, balas,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doces</a:t>
            </a:r>
            <a:r>
              <a:rPr lang="pt-BR" sz="2600" dirty="0">
                <a:latin typeface="Calibri" pitchFamily="34" charset="0"/>
              </a:rPr>
              <a:t>, salgados e outros </a:t>
            </a:r>
            <a:r>
              <a:rPr lang="pt-BR" sz="2600" dirty="0" smtClean="0">
                <a:latin typeface="Calibri" pitchFamily="34" charset="0"/>
              </a:rPr>
              <a:t>artigos.</a:t>
            </a:r>
          </a:p>
          <a:p>
            <a:pPr algn="ctr">
              <a:spcBef>
                <a:spcPts val="0"/>
              </a:spcBef>
              <a:buNone/>
            </a:pP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b="1" u="sng" dirty="0" smtClean="0">
                <a:latin typeface="Calibri" pitchFamily="34" charset="0"/>
              </a:rPr>
              <a:t>4 - Trabalho </a:t>
            </a:r>
            <a:r>
              <a:rPr lang="pt-BR" sz="2600" b="1" u="sng" dirty="0">
                <a:latin typeface="Calibri" pitchFamily="34" charset="0"/>
              </a:rPr>
              <a:t>Infantil por conta própria</a:t>
            </a:r>
            <a:r>
              <a:rPr lang="pt-BR" sz="2600" dirty="0">
                <a:latin typeface="Calibri" pitchFamily="34" charset="0"/>
              </a:rPr>
              <a:t>: o menor de 16 anos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exerce </a:t>
            </a:r>
            <a:r>
              <a:rPr lang="pt-BR" sz="2600" dirty="0">
                <a:latin typeface="Calibri" pitchFamily="34" charset="0"/>
              </a:rPr>
              <a:t>atividade laboral, sem vínculo familiar, mas para a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própria </a:t>
            </a:r>
            <a:r>
              <a:rPr lang="pt-BR" sz="2600" dirty="0">
                <a:latin typeface="Calibri" pitchFamily="34" charset="0"/>
              </a:rPr>
              <a:t>sobrevivência, tais como: flanelinhas, guardadores de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carros</a:t>
            </a:r>
            <a:r>
              <a:rPr lang="pt-BR" sz="2600" dirty="0">
                <a:latin typeface="Calibri" pitchFamily="34" charset="0"/>
              </a:rPr>
              <a:t>, engraxates, limpadores de vidros, catadores de papel, </a:t>
            </a:r>
            <a:endParaRPr lang="pt-BR" sz="26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600" dirty="0" smtClean="0">
                <a:latin typeface="Calibri" pitchFamily="34" charset="0"/>
              </a:rPr>
              <a:t>latas</a:t>
            </a:r>
            <a:r>
              <a:rPr lang="pt-BR" sz="2600" dirty="0">
                <a:latin typeface="Calibri" pitchFamily="34" charset="0"/>
              </a:rPr>
              <a:t>,  lixo e outros objetos.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096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pt-BR" b="1" u="sng" dirty="0" smtClean="0"/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b="1" u="sng" dirty="0" smtClean="0">
                <a:latin typeface="Calibri" pitchFamily="34" charset="0"/>
              </a:rPr>
              <a:t>5 - Trabalho </a:t>
            </a:r>
            <a:r>
              <a:rPr lang="pt-BR" sz="3300" b="1" u="sng" dirty="0">
                <a:latin typeface="Calibri" pitchFamily="34" charset="0"/>
              </a:rPr>
              <a:t>Infantil Artístico</a:t>
            </a:r>
            <a:r>
              <a:rPr lang="pt-BR" sz="3300" dirty="0">
                <a:latin typeface="Calibri" pitchFamily="34" charset="0"/>
              </a:rPr>
              <a:t>: o menor de 16 anos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passa </a:t>
            </a:r>
            <a:r>
              <a:rPr lang="pt-BR" sz="3300" dirty="0">
                <a:latin typeface="Calibri" pitchFamily="34" charset="0"/>
              </a:rPr>
              <a:t>a atuar em comerciais e programas na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mídia </a:t>
            </a:r>
            <a:r>
              <a:rPr lang="pt-BR" sz="3300" dirty="0">
                <a:latin typeface="Calibri" pitchFamily="34" charset="0"/>
              </a:rPr>
              <a:t>escrita, falada e/ou televisada. Tal atividade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só </a:t>
            </a:r>
            <a:r>
              <a:rPr lang="pt-BR" sz="3300" dirty="0">
                <a:latin typeface="Calibri" pitchFamily="34" charset="0"/>
              </a:rPr>
              <a:t>deverá ser realizada mediante autorização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(</a:t>
            </a:r>
            <a:r>
              <a:rPr lang="pt-BR" sz="3300" dirty="0">
                <a:latin typeface="Calibri" pitchFamily="34" charset="0"/>
              </a:rPr>
              <a:t>alvará) da autoridade judicial competente, que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estabelecerá </a:t>
            </a:r>
            <a:r>
              <a:rPr lang="pt-BR" sz="3300" dirty="0">
                <a:latin typeface="Calibri" pitchFamily="34" charset="0"/>
              </a:rPr>
              <a:t>as normas e as condições em que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poderá </a:t>
            </a:r>
            <a:r>
              <a:rPr lang="pt-BR" sz="3300" dirty="0">
                <a:latin typeface="Calibri" pitchFamily="34" charset="0"/>
              </a:rPr>
              <a:t>ocorrer o Trabalho Infantil</a:t>
            </a:r>
            <a:r>
              <a:rPr lang="pt-BR" sz="3300" dirty="0" smtClean="0">
                <a:latin typeface="Calibri" pitchFamily="34" charset="0"/>
              </a:rPr>
              <a:t>.</a:t>
            </a:r>
          </a:p>
          <a:p>
            <a:pPr algn="ctr">
              <a:buNone/>
            </a:pP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b="1" u="sng" dirty="0" smtClean="0">
                <a:latin typeface="Calibri" pitchFamily="34" charset="0"/>
              </a:rPr>
              <a:t>6 - Trabalho </a:t>
            </a:r>
            <a:r>
              <a:rPr lang="pt-BR" sz="3300" b="1" u="sng" dirty="0">
                <a:latin typeface="Calibri" pitchFamily="34" charset="0"/>
              </a:rPr>
              <a:t>Infantil em atividades ilícitas</a:t>
            </a:r>
            <a:r>
              <a:rPr lang="pt-BR" sz="3300" dirty="0">
                <a:latin typeface="Calibri" pitchFamily="34" charset="0"/>
              </a:rPr>
              <a:t>: o menor de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16 </a:t>
            </a:r>
            <a:r>
              <a:rPr lang="pt-BR" sz="3300" dirty="0">
                <a:latin typeface="Calibri" pitchFamily="34" charset="0"/>
              </a:rPr>
              <a:t>anos é usado em atividades ilegais, como furtos,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roubos</a:t>
            </a:r>
            <a:r>
              <a:rPr lang="pt-BR" sz="3300" dirty="0">
                <a:latin typeface="Calibri" pitchFamily="34" charset="0"/>
              </a:rPr>
              <a:t>, </a:t>
            </a:r>
            <a:r>
              <a:rPr lang="pt-BR" sz="3300" dirty="0" smtClean="0">
                <a:latin typeface="Calibri" pitchFamily="34" charset="0"/>
              </a:rPr>
              <a:t>exploração sexual comercial, </a:t>
            </a:r>
            <a:r>
              <a:rPr lang="pt-BR" sz="3300" dirty="0">
                <a:latin typeface="Calibri" pitchFamily="34" charset="0"/>
              </a:rPr>
              <a:t>pornografia,  tráfico </a:t>
            </a:r>
            <a:endParaRPr lang="pt-BR" sz="3300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300" dirty="0" smtClean="0">
                <a:latin typeface="Calibri" pitchFamily="34" charset="0"/>
              </a:rPr>
              <a:t>de </a:t>
            </a:r>
            <a:r>
              <a:rPr lang="pt-BR" sz="3300" dirty="0">
                <a:latin typeface="Calibri" pitchFamily="34" charset="0"/>
              </a:rPr>
              <a:t>drogas e </a:t>
            </a:r>
            <a:r>
              <a:rPr lang="pt-BR" sz="3300" dirty="0" smtClean="0">
                <a:latin typeface="Calibri" pitchFamily="34" charset="0"/>
              </a:rPr>
              <a:t>congêneres</a:t>
            </a:r>
            <a:r>
              <a:rPr lang="pt-BR" sz="33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 </a:t>
            </a:r>
            <a:r>
              <a:rPr lang="pt-BR" b="1" u="sng" dirty="0" smtClean="0">
                <a:latin typeface="Calibri" pitchFamily="34" charset="0"/>
              </a:rPr>
              <a:t>Agricultura Familiar:</a:t>
            </a:r>
          </a:p>
          <a:p>
            <a:pPr algn="ctr">
              <a:buNone/>
            </a:pPr>
            <a:r>
              <a:rPr lang="pt-BR" sz="2800" b="1" u="sng" dirty="0" smtClean="0">
                <a:latin typeface="Calibri" pitchFamily="34" charset="0"/>
              </a:rPr>
              <a:t/>
            </a:r>
            <a:br>
              <a:rPr lang="pt-BR" sz="2800" b="1" u="sng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Em toda e qualquer relação de trabalho do menor, hão</a:t>
            </a:r>
          </a:p>
          <a:p>
            <a:pPr algn="ctr">
              <a:buNone/>
            </a:pPr>
            <a:r>
              <a:rPr lang="pt-BR" sz="2800" dirty="0" smtClean="0">
                <a:latin typeface="Calibri" pitchFamily="34" charset="0"/>
              </a:rPr>
              <a:t>de ser obedecidos os princípios estabelecidos no ECA e as demais legislações vigentes, já mencionadas neste estudo.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No caso da Agricultura Familiar também se deve ressaltar o que estabelece o artigo 3º da Lei 11.326, de 24/julho;2016, que diz, “IN VERBIS”: 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i="1" dirty="0" smtClean="0">
                <a:latin typeface="Calibri" pitchFamily="34" charset="0"/>
              </a:rPr>
              <a:t>Para efeitos desta Lei, considera-se agricultor familiar e empreendedor familiar rural aquele que pratica atividades no meio rural, atendendo, simultaneamente, aos seguinte requisitos: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943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i="1" dirty="0" smtClean="0">
                <a:latin typeface="Calibri" pitchFamily="34" charset="0"/>
              </a:rPr>
              <a:t>I - </a:t>
            </a:r>
            <a:r>
              <a:rPr lang="pt-BR" i="1" dirty="0" smtClean="0">
                <a:latin typeface="Calibri" pitchFamily="34" charset="0"/>
              </a:rPr>
              <a:t>não detenha, a qualquer título, área maior do que </a:t>
            </a:r>
          </a:p>
          <a:p>
            <a:pPr algn="ctr">
              <a:buNone/>
            </a:pPr>
            <a:r>
              <a:rPr lang="pt-BR" i="1" dirty="0" smtClean="0">
                <a:latin typeface="Calibri" pitchFamily="34" charset="0"/>
              </a:rPr>
              <a:t>quatro (04) módulos fiscais; </a:t>
            </a:r>
          </a:p>
          <a:p>
            <a:pPr algn="ctr">
              <a:buNone/>
            </a:pPr>
            <a:endParaRPr lang="pt-BR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i="1" dirty="0" smtClean="0">
                <a:latin typeface="Calibri" pitchFamily="34" charset="0"/>
              </a:rPr>
              <a:t>II </a:t>
            </a:r>
            <a:r>
              <a:rPr lang="pt-BR" i="1" dirty="0" smtClean="0">
                <a:latin typeface="Calibri" pitchFamily="34" charset="0"/>
              </a:rPr>
              <a:t>- utilize predominantemente mão-de-obra da </a:t>
            </a:r>
          </a:p>
          <a:p>
            <a:pPr algn="ctr">
              <a:buNone/>
            </a:pPr>
            <a:r>
              <a:rPr lang="pt-BR" i="1" dirty="0">
                <a:latin typeface="Calibri" pitchFamily="34" charset="0"/>
              </a:rPr>
              <a:t>p</a:t>
            </a:r>
            <a:r>
              <a:rPr lang="pt-BR" i="1" dirty="0" smtClean="0">
                <a:latin typeface="Calibri" pitchFamily="34" charset="0"/>
              </a:rPr>
              <a:t>rópria família nas atividades econômicas de seu</a:t>
            </a:r>
          </a:p>
          <a:p>
            <a:pPr algn="ctr">
              <a:buNone/>
            </a:pPr>
            <a:r>
              <a:rPr lang="pt-BR" i="1" dirty="0" smtClean="0">
                <a:latin typeface="Calibri" pitchFamily="34" charset="0"/>
              </a:rPr>
              <a:t>estabelecimento ou empreendimento; </a:t>
            </a:r>
          </a:p>
          <a:p>
            <a:pPr algn="ctr">
              <a:buNone/>
            </a:pPr>
            <a:endParaRPr lang="pt-BR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i="1" dirty="0" smtClean="0">
                <a:latin typeface="Calibri" pitchFamily="34" charset="0"/>
              </a:rPr>
              <a:t>III </a:t>
            </a:r>
            <a:r>
              <a:rPr lang="pt-BR" i="1" dirty="0" smtClean="0">
                <a:latin typeface="Calibri" pitchFamily="34" charset="0"/>
              </a:rPr>
              <a:t>- tenha renda familiar predominantemente </a:t>
            </a:r>
          </a:p>
          <a:p>
            <a:pPr algn="ctr">
              <a:buNone/>
            </a:pPr>
            <a:r>
              <a:rPr lang="pt-BR" i="1" dirty="0" smtClean="0">
                <a:latin typeface="Calibri" pitchFamily="34" charset="0"/>
              </a:rPr>
              <a:t>originada de atividades econômicas vinculadas ao </a:t>
            </a:r>
          </a:p>
          <a:p>
            <a:pPr algn="ctr">
              <a:buNone/>
            </a:pPr>
            <a:r>
              <a:rPr lang="pt-BR" i="1" dirty="0" smtClean="0">
                <a:latin typeface="Calibri" pitchFamily="34" charset="0"/>
              </a:rPr>
              <a:t>próprio estabelecimento ou empreendimento; </a:t>
            </a:r>
            <a:br>
              <a:rPr lang="pt-BR" i="1" dirty="0" smtClean="0">
                <a:latin typeface="Calibri" pitchFamily="34" charset="0"/>
              </a:rPr>
            </a:br>
            <a:endParaRPr lang="pt-BR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b="1" i="1" dirty="0" smtClean="0">
                <a:latin typeface="Calibri" pitchFamily="34" charset="0"/>
              </a:rPr>
              <a:t>IV </a:t>
            </a:r>
            <a:r>
              <a:rPr lang="pt-BR" i="1" dirty="0" smtClean="0">
                <a:latin typeface="Calibri" pitchFamily="34" charset="0"/>
              </a:rPr>
              <a:t>- dirija  seu estabelecimento ou empreendimento </a:t>
            </a:r>
          </a:p>
          <a:p>
            <a:pPr algn="ctr">
              <a:buNone/>
            </a:pPr>
            <a:r>
              <a:rPr lang="pt-BR" i="1" dirty="0" smtClean="0">
                <a:latin typeface="Calibri" pitchFamily="34" charset="0"/>
              </a:rPr>
              <a:t>com a sua família.</a:t>
            </a:r>
          </a:p>
          <a:p>
            <a:pPr>
              <a:buNone/>
            </a:pPr>
            <a:endParaRPr lang="pt-B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b="1" i="1" dirty="0" smtClean="0">
                <a:latin typeface="Calibri" pitchFamily="34" charset="0"/>
              </a:rPr>
              <a:t>§ 2º </a:t>
            </a:r>
            <a:r>
              <a:rPr lang="pt-BR" sz="3000" i="1" dirty="0" smtClean="0">
                <a:latin typeface="Calibri" pitchFamily="34" charset="0"/>
              </a:rPr>
              <a:t>- São também beneficiários desta Lei: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pt-BR" sz="3000" i="1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b="1" i="1" dirty="0" smtClean="0">
                <a:latin typeface="Calibri" pitchFamily="34" charset="0"/>
              </a:rPr>
              <a:t>I - </a:t>
            </a:r>
            <a:r>
              <a:rPr lang="pt-BR" sz="3000" i="1" dirty="0" smtClean="0">
                <a:latin typeface="Calibri" pitchFamily="34" charset="0"/>
              </a:rPr>
              <a:t>silvicultores que atendam simultaneamente a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todos os requisitos do “CAPUT” deste artigo, cultivem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florestas nativas ou exóticas e que promovam o manejo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sustentável daqueles ambientes;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pt-BR" sz="3000" i="1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b="1" i="1" dirty="0" smtClean="0">
                <a:latin typeface="Calibri" pitchFamily="34" charset="0"/>
              </a:rPr>
              <a:t>II - </a:t>
            </a:r>
            <a:r>
              <a:rPr lang="pt-BR" sz="3000" i="1" dirty="0" smtClean="0">
                <a:latin typeface="Calibri" pitchFamily="34" charset="0"/>
              </a:rPr>
              <a:t>agricultores que atendam simultaneamente a todos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os requisitos de que trata o “CAPUT” deste artigo 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explorem reservatório hídricos com superfície total de até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 duas hectares ou ocupem até 500 (quinhentos) 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metros cúbicos de água, quando a exploração se objetivar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3000" i="1" dirty="0" smtClean="0">
                <a:latin typeface="Calibri" pitchFamily="34" charset="0"/>
              </a:rPr>
              <a:t>em tanques-rede;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172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t-BR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Calibri" pitchFamily="34" charset="0"/>
              </a:rPr>
              <a:t>Art. 63</a:t>
            </a:r>
            <a:r>
              <a:rPr lang="pt-BR" sz="4500" dirty="0" smtClean="0">
                <a:latin typeface="Calibri" pitchFamily="34" charset="0"/>
              </a:rPr>
              <a:t>: A formação técnico profissional obedecerá aos </a:t>
            </a:r>
          </a:p>
          <a:p>
            <a:pPr algn="ctr">
              <a:buNone/>
            </a:pPr>
            <a:r>
              <a:rPr lang="pt-BR" sz="4500" dirty="0" smtClean="0">
                <a:latin typeface="Calibri" pitchFamily="34" charset="0"/>
              </a:rPr>
              <a:t>seguintes princípios:</a:t>
            </a:r>
            <a:br>
              <a:rPr lang="pt-BR" sz="4500" dirty="0" smtClean="0">
                <a:latin typeface="Calibri" pitchFamily="34" charset="0"/>
              </a:rPr>
            </a:br>
            <a:endParaRPr lang="pt-BR" sz="4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Calibri" pitchFamily="34" charset="0"/>
              </a:rPr>
              <a:t>I-</a:t>
            </a:r>
            <a:r>
              <a:rPr lang="pt-BR" sz="4500" dirty="0" smtClean="0">
                <a:latin typeface="Calibri" pitchFamily="34" charset="0"/>
              </a:rPr>
              <a:t>garantia de acesso e frequência obrigatória ao ensino </a:t>
            </a:r>
          </a:p>
          <a:p>
            <a:pPr algn="ctr">
              <a:buNone/>
            </a:pPr>
            <a:r>
              <a:rPr lang="pt-BR" sz="4500" dirty="0" smtClean="0">
                <a:latin typeface="Calibri" pitchFamily="34" charset="0"/>
              </a:rPr>
              <a:t>regular;</a:t>
            </a:r>
            <a:br>
              <a:rPr lang="pt-BR" sz="4500" dirty="0" smtClean="0">
                <a:latin typeface="Calibri" pitchFamily="34" charset="0"/>
              </a:rPr>
            </a:br>
            <a:endParaRPr lang="pt-BR" sz="4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Calibri" pitchFamily="34" charset="0"/>
              </a:rPr>
              <a:t>II</a:t>
            </a:r>
            <a:r>
              <a:rPr lang="pt-BR" sz="4500" dirty="0" smtClean="0">
                <a:latin typeface="Calibri" pitchFamily="34" charset="0"/>
              </a:rPr>
              <a:t>-atividade compatível com o desenvolvimento do </a:t>
            </a:r>
          </a:p>
          <a:p>
            <a:pPr algn="ctr">
              <a:buNone/>
            </a:pPr>
            <a:r>
              <a:rPr lang="pt-BR" sz="4500" dirty="0" smtClean="0">
                <a:latin typeface="Calibri" pitchFamily="34" charset="0"/>
              </a:rPr>
              <a:t>adolescente;</a:t>
            </a:r>
            <a:br>
              <a:rPr lang="pt-BR" sz="4500" dirty="0" smtClean="0">
                <a:latin typeface="Calibri" pitchFamily="34" charset="0"/>
              </a:rPr>
            </a:br>
            <a:endParaRPr lang="pt-BR" sz="4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Calibri" pitchFamily="34" charset="0"/>
              </a:rPr>
              <a:t>III</a:t>
            </a:r>
            <a:r>
              <a:rPr lang="pt-BR" sz="4500" dirty="0" smtClean="0">
                <a:latin typeface="Calibri" pitchFamily="34" charset="0"/>
              </a:rPr>
              <a:t>-horário especial para o exercício das atividades.</a:t>
            </a:r>
            <a:br>
              <a:rPr lang="pt-BR" sz="4500" dirty="0" smtClean="0">
                <a:latin typeface="Calibri" pitchFamily="34" charset="0"/>
              </a:rPr>
            </a:br>
            <a:endParaRPr lang="pt-BR" sz="45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Calibri" pitchFamily="34" charset="0"/>
              </a:rPr>
              <a:t>Art. 64</a:t>
            </a:r>
            <a:r>
              <a:rPr lang="pt-BR" sz="4500" dirty="0" smtClean="0">
                <a:latin typeface="Calibri" pitchFamily="34" charset="0"/>
              </a:rPr>
              <a:t>: Ao adolescente até quatorze anos de idade é </a:t>
            </a:r>
          </a:p>
          <a:p>
            <a:pPr algn="ctr">
              <a:buNone/>
            </a:pPr>
            <a:r>
              <a:rPr lang="pt-BR" sz="4500" dirty="0" smtClean="0">
                <a:latin typeface="Calibri" pitchFamily="34" charset="0"/>
              </a:rPr>
              <a:t>assegurada bolsa de aprendizagem.</a:t>
            </a: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i="1" dirty="0" smtClean="0">
                <a:latin typeface="Calibri" pitchFamily="34" charset="0"/>
              </a:rPr>
              <a:t>III - </a:t>
            </a:r>
            <a:r>
              <a:rPr lang="pt-BR" i="1" dirty="0" smtClean="0">
                <a:latin typeface="Calibri" pitchFamily="34" charset="0"/>
              </a:rPr>
              <a:t>extrativistas que atendam simultaneamente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>
                <a:latin typeface="Calibri" pitchFamily="34" charset="0"/>
              </a:rPr>
              <a:t>a</a:t>
            </a:r>
            <a:r>
              <a:rPr lang="pt-BR" i="1" dirty="0" smtClean="0">
                <a:latin typeface="Calibri" pitchFamily="34" charset="0"/>
              </a:rPr>
              <a:t>os requisitos previstos nos incisos II, III e IV do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 smtClean="0">
                <a:latin typeface="Calibri" pitchFamily="34" charset="0"/>
              </a:rPr>
              <a:t>“caput” deste artigo e exerçam essa atividade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 smtClean="0">
                <a:latin typeface="Calibri" pitchFamily="34" charset="0"/>
              </a:rPr>
              <a:t>artesanalmente no meio rural, excluídos garimpeiros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 smtClean="0">
                <a:latin typeface="Calibri" pitchFamily="34" charset="0"/>
              </a:rPr>
              <a:t>e faiscadores;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pt-BR" i="1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i="1" dirty="0" smtClean="0">
                <a:latin typeface="Calibri" pitchFamily="34" charset="0"/>
              </a:rPr>
              <a:t>IV </a:t>
            </a:r>
            <a:r>
              <a:rPr lang="pt-BR" i="1" dirty="0" smtClean="0">
                <a:latin typeface="Calibri" pitchFamily="34" charset="0"/>
              </a:rPr>
              <a:t>- pescadores que atendam simultaneamente os requisitos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 smtClean="0">
                <a:latin typeface="Calibri" pitchFamily="34" charset="0"/>
              </a:rPr>
              <a:t>nos incisos I, II, III, e IV do “CAPUT” deste artigo e exerçam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i="1" dirty="0" smtClean="0">
                <a:latin typeface="Calibri" pitchFamily="34" charset="0"/>
              </a:rPr>
              <a:t>atividade pesqueira artesanalmente</a:t>
            </a:r>
            <a:r>
              <a:rPr lang="pt-BR" dirty="0" smtClean="0">
                <a:latin typeface="Calibri" pitchFamily="34" charset="0"/>
              </a:rPr>
              <a:t>.</a:t>
            </a:r>
            <a:br>
              <a:rPr lang="pt-BR" dirty="0" smtClean="0">
                <a:latin typeface="Calibri" pitchFamily="34" charset="0"/>
              </a:rPr>
            </a:br>
            <a:endParaRPr lang="pt-BR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Daí, o Trabalho Infantil não deve ficar desprotegido, nem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pela Lei nem pelo Poder Público, mesmo em razão do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abandono e da marginalização em que vive o ambiente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rural brasileiro.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pt-BR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É obrigação de todos os cidadãos brasileiros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zelarem para que sejam, respeitados os direitos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trabalhistas de todos.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pt-BR" dirty="0" smtClean="0">
              <a:latin typeface="Calibri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E, em especial, os direitos trabalhistas dos menores de idade, que devem ser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preservados no ambiente doméstico, rural,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 smtClean="0">
                <a:latin typeface="Calibri" pitchFamily="34" charset="0"/>
              </a:rPr>
              <a:t>urbano ou em quaisquer outros lugares.</a:t>
            </a:r>
            <a:br>
              <a:rPr lang="pt-BR" dirty="0" smtClean="0">
                <a:latin typeface="Calibri" pitchFamily="34" charset="0"/>
              </a:rPr>
            </a:br>
            <a:r>
              <a:rPr lang="pt-BR" dirty="0" smtClean="0">
                <a:latin typeface="Calibri" pitchFamily="34" charset="0"/>
              </a:rPr>
              <a:t/>
            </a:r>
            <a:br>
              <a:rPr lang="pt-BR" dirty="0" smtClean="0">
                <a:latin typeface="Calibri" pitchFamily="34" charset="0"/>
              </a:rPr>
            </a:br>
            <a:r>
              <a:rPr lang="pt-BR" b="1" dirty="0" smtClean="0">
                <a:latin typeface="Calibri" pitchFamily="34" charset="0"/>
              </a:rPr>
              <a:t>Dr. Venâncio Josiel dos Santos</a:t>
            </a:r>
            <a:br>
              <a:rPr lang="pt-BR" b="1" dirty="0" smtClean="0">
                <a:latin typeface="Calibri" pitchFamily="34" charset="0"/>
              </a:rPr>
            </a:br>
            <a:r>
              <a:rPr lang="pt-BR" b="1" dirty="0" smtClean="0">
                <a:latin typeface="Calibri" pitchFamily="34" charset="0"/>
              </a:rPr>
              <a:t>Presidente da CDCA/OAB/MS</a:t>
            </a:r>
            <a:endParaRPr lang="pt-BR" dirty="0" smtClean="0">
              <a:latin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65</a:t>
            </a:r>
            <a:r>
              <a:rPr lang="pt-BR" sz="2800" dirty="0" smtClean="0">
                <a:latin typeface="Calibri" pitchFamily="34" charset="0"/>
              </a:rPr>
              <a:t>: Ao adolescente aprendiz, maior de quatorze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anos, são assegurados os direitos trabalhistas e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previdenciários.</a:t>
            </a:r>
          </a:p>
          <a:p>
            <a:pPr algn="ctr">
              <a:spcBef>
                <a:spcPts val="0"/>
              </a:spcBef>
              <a:buNone/>
            </a:pPr>
            <a:endParaRPr lang="pt-BR" sz="12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66</a:t>
            </a:r>
            <a:r>
              <a:rPr lang="pt-BR" sz="2800" dirty="0" smtClean="0">
                <a:latin typeface="Calibri" pitchFamily="34" charset="0"/>
              </a:rPr>
              <a:t>: Ao adolescente portador de deficiência é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assegurado trabalho protegido.</a:t>
            </a:r>
          </a:p>
          <a:p>
            <a:pPr algn="ctr">
              <a:spcBef>
                <a:spcPts val="0"/>
              </a:spcBef>
              <a:buNone/>
            </a:pPr>
            <a:endParaRPr lang="pt-BR" sz="12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67</a:t>
            </a:r>
            <a:r>
              <a:rPr lang="pt-BR" sz="2800" dirty="0" smtClean="0">
                <a:latin typeface="Calibri" pitchFamily="34" charset="0"/>
              </a:rPr>
              <a:t>: Ao adolescente empregado, aprendiz, em regime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familiar de trabalho, aluno de escola técnica, assistido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em entidade governamental ou não governamental, é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vedado trabalho:</a:t>
            </a:r>
          </a:p>
          <a:p>
            <a:pPr algn="ctr">
              <a:spcBef>
                <a:spcPts val="0"/>
              </a:spcBef>
              <a:buNone/>
            </a:pPr>
            <a:endParaRPr lang="pt-BR" sz="12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I- </a:t>
            </a:r>
            <a:r>
              <a:rPr lang="pt-BR" sz="2800" dirty="0" smtClean="0">
                <a:latin typeface="Calibri" pitchFamily="34" charset="0"/>
              </a:rPr>
              <a:t>noturno, realizado entre as vinte e duas horas de um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dia e as cinco horas do dia seguinte;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II- </a:t>
            </a:r>
            <a:r>
              <a:rPr lang="pt-BR" sz="2800" dirty="0" smtClean="0">
                <a:latin typeface="Calibri" pitchFamily="34" charset="0"/>
              </a:rPr>
              <a:t>perigoso, insalubre ou penoso.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III-</a:t>
            </a:r>
            <a:r>
              <a:rPr lang="pt-BR" sz="2800" dirty="0" smtClean="0">
                <a:latin typeface="Calibri" pitchFamily="34" charset="0"/>
              </a:rPr>
              <a:t>realizado em locais prejudiciais à sua formação e a seu </a:t>
            </a:r>
          </a:p>
          <a:p>
            <a:pPr algn="ctr">
              <a:buNone/>
            </a:pPr>
            <a:r>
              <a:rPr lang="pt-BR" sz="2800" dirty="0" smtClean="0">
                <a:latin typeface="Calibri" pitchFamily="34" charset="0"/>
              </a:rPr>
              <a:t>desenvolvimento físico, psíquico, moral e social;</a:t>
            </a:r>
            <a:br>
              <a:rPr lang="pt-BR" sz="2800" dirty="0" smtClean="0">
                <a:latin typeface="Calibri" pitchFamily="34" charset="0"/>
              </a:rPr>
            </a:b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IV-</a:t>
            </a:r>
            <a:r>
              <a:rPr lang="pt-BR" sz="2800" dirty="0" smtClean="0">
                <a:latin typeface="Calibri" pitchFamily="34" charset="0"/>
              </a:rPr>
              <a:t>realizado em horários e locais que não permitam a frequência à escola.</a:t>
            </a:r>
            <a:br>
              <a:rPr lang="pt-BR" sz="2800" dirty="0" smtClean="0">
                <a:latin typeface="Calibri" pitchFamily="34" charset="0"/>
              </a:rPr>
            </a:b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Art. 68</a:t>
            </a:r>
            <a:r>
              <a:rPr lang="pt-BR" sz="2800" dirty="0" smtClean="0">
                <a:latin typeface="Calibri" pitchFamily="34" charset="0"/>
              </a:rPr>
              <a:t>: O programa social que tenha por base o trabalho educativo, sob responsabilidade de entidade governamental ou  não governamental sem fins lucrativos, deverá assegurar ao adolescente que dele participe condições de capacitação para o exercício de atividade regular remunerada.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§ 1º </a:t>
            </a:r>
            <a:r>
              <a:rPr lang="pt-BR" sz="2800" dirty="0" smtClean="0">
                <a:latin typeface="Calibri" pitchFamily="34" charset="0"/>
              </a:rPr>
              <a:t>- Entende-se por trabalho educativo a atividade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laboral em que as exigências pedagógicas relativas ao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desenvolvimento pessoal e social do educando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prevalecem sobre o aspecto produtivo.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pt-BR" sz="1200" dirty="0" smtClean="0">
              <a:latin typeface="Calibri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§ 2º </a:t>
            </a:r>
            <a:r>
              <a:rPr lang="pt-BR" sz="2800" dirty="0" smtClean="0">
                <a:latin typeface="Calibri" pitchFamily="34" charset="0"/>
              </a:rPr>
              <a:t>- A remuneração que o adolescente recebe pelo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trabalho efetuado ou a participação na venda dos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produtos de seu trabalho não desfigura o caráter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educativo.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pt-BR" sz="1200" dirty="0" smtClean="0">
              <a:latin typeface="Calibri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b="1" dirty="0" smtClean="0">
                <a:latin typeface="Calibri" pitchFamily="34" charset="0"/>
              </a:rPr>
              <a:t>Art. 69</a:t>
            </a:r>
            <a:r>
              <a:rPr lang="pt-BR" sz="2800" dirty="0" smtClean="0">
                <a:latin typeface="Calibri" pitchFamily="34" charset="0"/>
              </a:rPr>
              <a:t>: O adolescente tem direito à profissionalização e à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</a:rPr>
              <a:t>proteção no trabalho, observados os seguintes aspectos,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800" dirty="0">
                <a:latin typeface="Calibri" pitchFamily="34" charset="0"/>
              </a:rPr>
              <a:t>e</a:t>
            </a:r>
            <a:r>
              <a:rPr lang="pt-BR" sz="2800" dirty="0" smtClean="0">
                <a:latin typeface="Calibri" pitchFamily="34" charset="0"/>
              </a:rPr>
              <a:t>ntre outros: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/>
              <a:t>I-</a:t>
            </a:r>
            <a:r>
              <a:rPr lang="pt-BR" dirty="0" smtClean="0"/>
              <a:t>respeito à condição peculiar de pessoa em desenvolvimento;</a:t>
            </a:r>
            <a:br>
              <a:rPr lang="pt-BR" dirty="0" smtClean="0"/>
            </a:br>
            <a:r>
              <a:rPr lang="pt-BR" b="1" dirty="0" smtClean="0"/>
              <a:t>II-</a:t>
            </a:r>
            <a:r>
              <a:rPr lang="pt-BR" dirty="0" smtClean="0"/>
              <a:t>capacitação profissional adequada ao mercado de trabalho.</a:t>
            </a:r>
          </a:p>
          <a:p>
            <a:pPr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Art. 70: </a:t>
            </a:r>
            <a:r>
              <a:rPr lang="pt-BR" dirty="0" smtClean="0"/>
              <a:t>É dever de todos prevenir a ocorrência de ameaça ou violação dos direitos da criança e do adolescente.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u="sng" dirty="0" smtClean="0"/>
              <a:t>FIM DA MENORIDADE:</a:t>
            </a:r>
            <a:br>
              <a:rPr lang="pt-BR" b="1" u="sng" dirty="0" smtClean="0"/>
            </a:br>
            <a:r>
              <a:rPr lang="pt-BR" dirty="0" smtClean="0"/>
              <a:t>O “CAPUT” do art. 5º do Código Civil (Lei 10.406, de 10/01/2002) estabelece: </a:t>
            </a:r>
            <a:r>
              <a:rPr lang="pt-BR" i="1" dirty="0" smtClean="0"/>
              <a:t>“a menoridade cessa aos dezoito anos completos, quando a pessoa fica habilitada a todos os atos da vida civil”.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u="sng" dirty="0" smtClean="0">
                <a:latin typeface="Calibri" pitchFamily="34" charset="0"/>
              </a:rPr>
              <a:t>LEI Nº 10.097, </a:t>
            </a:r>
            <a:br>
              <a:rPr lang="pt-BR" sz="2800" b="1" u="sng" dirty="0" smtClean="0">
                <a:latin typeface="Calibri" pitchFamily="34" charset="0"/>
              </a:rPr>
            </a:br>
            <a:r>
              <a:rPr lang="pt-BR" sz="2800" b="1" u="sng" dirty="0" smtClean="0">
                <a:latin typeface="Calibri" pitchFamily="34" charset="0"/>
              </a:rPr>
              <a:t>DE 19 DE DEZEMBRO DE 2000.</a:t>
            </a:r>
            <a:br>
              <a:rPr lang="pt-BR" sz="2800" b="1" u="sng" dirty="0" smtClean="0">
                <a:latin typeface="Calibri" pitchFamily="34" charset="0"/>
              </a:rPr>
            </a:br>
            <a:r>
              <a:rPr lang="pt-BR" sz="2800" b="1" u="sng" dirty="0" smtClean="0">
                <a:latin typeface="Calibri" pitchFamily="34" charset="0"/>
              </a:rPr>
              <a:t/>
            </a:r>
            <a:br>
              <a:rPr lang="pt-BR" sz="2800" b="1" u="sng" dirty="0" smtClean="0">
                <a:latin typeface="Calibri" pitchFamily="34" charset="0"/>
              </a:rPr>
            </a:br>
            <a:r>
              <a:rPr lang="pt-BR" sz="2800" dirty="0" smtClean="0">
                <a:latin typeface="Calibri" pitchFamily="34" charset="0"/>
              </a:rPr>
              <a:t>Esta Lei alterou os artigos 402, 403, 428, 429, 430, 432 e 433 da Consolidação das Leis do trabalho (CLT, Decreto Lei nº 5.452, de 1º/maio/1943), dando-lhes a seguinte redação: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dirty="0" smtClean="0">
                <a:latin typeface="Calibri" pitchFamily="34" charset="0"/>
              </a:rPr>
              <a:t>Art. 402: </a:t>
            </a:r>
            <a:r>
              <a:rPr lang="pt-BR" sz="2800" dirty="0" smtClean="0">
                <a:latin typeface="Calibri" pitchFamily="34" charset="0"/>
              </a:rPr>
              <a:t>Considera-se menor para os efeitos desta Consolidação o trabalhador de quatorze até dezoito anos.</a:t>
            </a:r>
            <a:br>
              <a:rPr lang="pt-BR" sz="2800" dirty="0" smtClean="0">
                <a:latin typeface="Calibri" pitchFamily="34" charset="0"/>
              </a:rPr>
            </a:br>
            <a:r>
              <a:rPr lang="pt-BR" sz="2800" b="1" dirty="0" smtClean="0">
                <a:latin typeface="Calibri" pitchFamily="34" charset="0"/>
              </a:rPr>
              <a:t>Art. 403</a:t>
            </a:r>
            <a:r>
              <a:rPr lang="pt-BR" sz="2800" dirty="0" smtClean="0">
                <a:latin typeface="Calibri" pitchFamily="34" charset="0"/>
              </a:rPr>
              <a:t>: É proibido qualquer trabalho a menores de dezesseis anos, salvo na condição de aprendiz, a partir dos quatorze anos.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Parágrafo único</a:t>
            </a:r>
            <a:r>
              <a:rPr lang="pt-BR" sz="2800" dirty="0" smtClean="0">
                <a:latin typeface="Calibri" pitchFamily="34" charset="0"/>
              </a:rPr>
              <a:t>: O trabalho do menor não poderá ser realizado em locais prejudiciais à sua formação, ao seu desenvolvimento físico, psíquico, moral e social e em horários e locais que não permitam a frequência à escola.</a:t>
            </a:r>
          </a:p>
          <a:p>
            <a:pPr algn="ctr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pt-BR" sz="2800" b="1" dirty="0" smtClean="0">
                <a:latin typeface="Calibri" pitchFamily="34" charset="0"/>
              </a:rPr>
              <a:t>Art. 428</a:t>
            </a:r>
            <a:r>
              <a:rPr lang="pt-BR" sz="2800" dirty="0" smtClean="0">
                <a:latin typeface="Calibri" pitchFamily="34" charset="0"/>
              </a:rPr>
              <a:t>: O contrato de aprendizagem é o contrato de trabalho especial, ajustado por escrito e por prazo determinado, em que o empregador se compromete a assegurar ao maior de quatorze e menor de dezoito anos, inscrito no programa de aprendizagem, formação técnico-profissional metódica,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1295</Words>
  <Application>Microsoft Office PowerPoint</Application>
  <PresentationFormat>Apresentação na tela (4:3)</PresentationFormat>
  <Paragraphs>244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TRABALHO INFANTIL A lei federal nº 8.069, de 13/07/1990  (ECA), nas suas disposições preliminares,  estabelece:   Art. 1º - Esta lei dispõe sobre a proteção integral à criança e ao adolescente;  Art. 2º - Considera-se criança, para efeitos desta Lei, a pessoa até doze anos de idade incompletos, e adolescente aquela entre doze e dezoito anos de idade. Parágrafo único: nos casos expressos em Lei, aplica-se excepcionalmente este Estatuto às pessoas entre dezoito e vinte e um anos de idade  (Artigos 60 a 70, ECA).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dpottumati</dc:creator>
  <cp:lastModifiedBy>Solange Satiko Mareco Mori</cp:lastModifiedBy>
  <cp:revision>56</cp:revision>
  <dcterms:created xsi:type="dcterms:W3CDTF">2015-06-15T13:03:20Z</dcterms:created>
  <dcterms:modified xsi:type="dcterms:W3CDTF">2015-06-26T18:38:01Z</dcterms:modified>
</cp:coreProperties>
</file>