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1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75" r:id="rId17"/>
    <p:sldId id="276" r:id="rId18"/>
    <p:sldId id="277" r:id="rId19"/>
    <p:sldId id="278" r:id="rId20"/>
    <p:sldId id="279" r:id="rId21"/>
    <p:sldId id="280" r:id="rId22"/>
    <p:sldId id="281" r:id="rId23"/>
    <p:sldId id="282" r:id="rId24"/>
    <p:sldId id="283" r:id="rId25"/>
    <p:sldId id="284" r:id="rId26"/>
    <p:sldId id="285" r:id="rId27"/>
    <p:sldId id="286" r:id="rId28"/>
    <p:sldId id="287" r:id="rId29"/>
    <p:sldId id="288" r:id="rId30"/>
    <p:sldId id="289" r:id="rId31"/>
    <p:sldId id="290" r:id="rId3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46" d="100"/>
          <a:sy n="46" d="100"/>
        </p:scale>
        <p:origin x="-2664" y="-9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330A5-5464-4155-9120-18D0A55FA12F}" type="datetimeFigureOut">
              <a:rPr lang="pt-BR" smtClean="0"/>
              <a:pPr/>
              <a:t>26/06/2015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BDBAD-D751-4CA0-804B-79739476CBF6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330A5-5464-4155-9120-18D0A55FA12F}" type="datetimeFigureOut">
              <a:rPr lang="pt-BR" smtClean="0"/>
              <a:pPr/>
              <a:t>26/06/2015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BDBAD-D751-4CA0-804B-79739476CBF6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330A5-5464-4155-9120-18D0A55FA12F}" type="datetimeFigureOut">
              <a:rPr lang="pt-BR" smtClean="0"/>
              <a:pPr/>
              <a:t>26/06/2015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BDBAD-D751-4CA0-804B-79739476CBF6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330A5-5464-4155-9120-18D0A55FA12F}" type="datetimeFigureOut">
              <a:rPr lang="pt-BR" smtClean="0"/>
              <a:pPr/>
              <a:t>26/06/2015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BDBAD-D751-4CA0-804B-79739476CBF6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330A5-5464-4155-9120-18D0A55FA12F}" type="datetimeFigureOut">
              <a:rPr lang="pt-BR" smtClean="0"/>
              <a:pPr/>
              <a:t>26/06/2015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BDBAD-D751-4CA0-804B-79739476CBF6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330A5-5464-4155-9120-18D0A55FA12F}" type="datetimeFigureOut">
              <a:rPr lang="pt-BR" smtClean="0"/>
              <a:pPr/>
              <a:t>26/06/2015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BDBAD-D751-4CA0-804B-79739476CBF6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330A5-5464-4155-9120-18D0A55FA12F}" type="datetimeFigureOut">
              <a:rPr lang="pt-BR" smtClean="0"/>
              <a:pPr/>
              <a:t>26/06/2015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BDBAD-D751-4CA0-804B-79739476CBF6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330A5-5464-4155-9120-18D0A55FA12F}" type="datetimeFigureOut">
              <a:rPr lang="pt-BR" smtClean="0"/>
              <a:pPr/>
              <a:t>26/06/2015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BDBAD-D751-4CA0-804B-79739476CBF6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330A5-5464-4155-9120-18D0A55FA12F}" type="datetimeFigureOut">
              <a:rPr lang="pt-BR" smtClean="0"/>
              <a:pPr/>
              <a:t>26/06/2015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BDBAD-D751-4CA0-804B-79739476CBF6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330A5-5464-4155-9120-18D0A55FA12F}" type="datetimeFigureOut">
              <a:rPr lang="pt-BR" smtClean="0"/>
              <a:pPr/>
              <a:t>26/06/2015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BDBAD-D751-4CA0-804B-79739476CBF6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330A5-5464-4155-9120-18D0A55FA12F}" type="datetimeFigureOut">
              <a:rPr lang="pt-BR" smtClean="0"/>
              <a:pPr/>
              <a:t>26/06/2015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BDBAD-D751-4CA0-804B-79739476CBF6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6330A5-5464-4155-9120-18D0A55FA12F}" type="datetimeFigureOut">
              <a:rPr lang="pt-BR" smtClean="0"/>
              <a:pPr/>
              <a:t>26/06/2015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EBDBAD-D751-4CA0-804B-79739476CBF6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13000"/>
            <a:lum/>
          </a:blip>
          <a:srcRect/>
          <a:stretch>
            <a:fillRect t="-27000" b="-2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04800" y="304800"/>
            <a:ext cx="8458200" cy="6248400"/>
          </a:xfrm>
        </p:spPr>
        <p:txBody>
          <a:bodyPr>
            <a:normAutofit/>
          </a:bodyPr>
          <a:lstStyle/>
          <a:p>
            <a:r>
              <a:rPr lang="pt-BR" sz="2800" b="1" u="sng" dirty="0" smtClean="0">
                <a:latin typeface="Calibri" pitchFamily="34" charset="0"/>
              </a:rPr>
              <a:t>TRABALHO INFANTIL</a:t>
            </a:r>
            <a:br>
              <a:rPr lang="pt-BR" sz="2800" b="1" u="sng" dirty="0" smtClean="0">
                <a:latin typeface="Calibri" pitchFamily="34" charset="0"/>
              </a:rPr>
            </a:br>
            <a:r>
              <a:rPr lang="pt-BR" sz="2400" dirty="0" smtClean="0">
                <a:latin typeface="Calibri" pitchFamily="34" charset="0"/>
              </a:rPr>
              <a:t>A lei federal nº 8.069, de 13/07/1990 </a:t>
            </a:r>
            <a:br>
              <a:rPr lang="pt-BR" sz="2400" dirty="0" smtClean="0">
                <a:latin typeface="Calibri" pitchFamily="34" charset="0"/>
              </a:rPr>
            </a:br>
            <a:r>
              <a:rPr lang="pt-BR" sz="2400" dirty="0" smtClean="0">
                <a:latin typeface="Calibri" pitchFamily="34" charset="0"/>
              </a:rPr>
              <a:t>(ECA), nas suas disposições preliminares, </a:t>
            </a:r>
            <a:br>
              <a:rPr lang="pt-BR" sz="2400" dirty="0" smtClean="0">
                <a:latin typeface="Calibri" pitchFamily="34" charset="0"/>
              </a:rPr>
            </a:br>
            <a:r>
              <a:rPr lang="pt-BR" sz="2400" dirty="0" smtClean="0">
                <a:latin typeface="Calibri" pitchFamily="34" charset="0"/>
              </a:rPr>
              <a:t>estabelece: </a:t>
            </a:r>
            <a:br>
              <a:rPr lang="pt-BR" sz="2400" dirty="0" smtClean="0">
                <a:latin typeface="Calibri" pitchFamily="34" charset="0"/>
              </a:rPr>
            </a:br>
            <a:r>
              <a:rPr lang="pt-BR" sz="2800" dirty="0" smtClean="0">
                <a:latin typeface="Calibri" pitchFamily="34" charset="0"/>
              </a:rPr>
              <a:t/>
            </a:r>
            <a:br>
              <a:rPr lang="pt-BR" sz="2800" dirty="0" smtClean="0">
                <a:latin typeface="Calibri" pitchFamily="34" charset="0"/>
              </a:rPr>
            </a:br>
            <a:r>
              <a:rPr lang="pt-BR" sz="2800" b="1" dirty="0" smtClean="0">
                <a:latin typeface="Calibri" pitchFamily="34" charset="0"/>
              </a:rPr>
              <a:t>Art. 1º </a:t>
            </a:r>
            <a:r>
              <a:rPr lang="pt-BR" sz="2800" dirty="0" smtClean="0">
                <a:latin typeface="Calibri" pitchFamily="34" charset="0"/>
              </a:rPr>
              <a:t>- Esta lei dispõe sobre a proteção integral à criança e ao adolescente; </a:t>
            </a:r>
            <a:br>
              <a:rPr lang="pt-BR" sz="2800" dirty="0" smtClean="0">
                <a:latin typeface="Calibri" pitchFamily="34" charset="0"/>
              </a:rPr>
            </a:br>
            <a:r>
              <a:rPr lang="pt-BR" sz="2800" b="1" dirty="0" smtClean="0">
                <a:latin typeface="Calibri" pitchFamily="34" charset="0"/>
              </a:rPr>
              <a:t>Art. 2º </a:t>
            </a:r>
            <a:r>
              <a:rPr lang="pt-BR" sz="2800" dirty="0" smtClean="0">
                <a:latin typeface="Calibri" pitchFamily="34" charset="0"/>
              </a:rPr>
              <a:t>- Considera-se criança, para efeitos desta Lei, a pessoa até doze anos de idade incompletos, e adolescente aquela entre doze e dezoito anos de idade. </a:t>
            </a:r>
            <a:r>
              <a:rPr lang="pt-BR" sz="2800" b="1" dirty="0" smtClean="0">
                <a:latin typeface="Calibri" pitchFamily="34" charset="0"/>
              </a:rPr>
              <a:t>Parágrafo único</a:t>
            </a:r>
            <a:r>
              <a:rPr lang="pt-BR" sz="2800" dirty="0" smtClean="0">
                <a:latin typeface="Calibri" pitchFamily="34" charset="0"/>
              </a:rPr>
              <a:t>: nos casos expressos em Lei, aplica-se excepcionalmente este Estatuto às pessoas entre dezoito e vinte e um anos de idade </a:t>
            </a:r>
            <a:br>
              <a:rPr lang="pt-BR" sz="2800" dirty="0" smtClean="0">
                <a:latin typeface="Calibri" pitchFamily="34" charset="0"/>
              </a:rPr>
            </a:br>
            <a:r>
              <a:rPr lang="pt-BR" sz="2800" dirty="0" smtClean="0">
                <a:latin typeface="Calibri" pitchFamily="34" charset="0"/>
              </a:rPr>
              <a:t>(Artigos 60 a 70, ECA).</a:t>
            </a:r>
            <a:endParaRPr lang="pt-B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15000"/>
            <a:lum/>
          </a:blip>
          <a:srcRect/>
          <a:stretch>
            <a:fillRect t="-27000" b="-2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04800" y="381000"/>
            <a:ext cx="8610600" cy="61722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pt-BR" sz="2800" dirty="0" smtClean="0">
                <a:latin typeface="Calibri" pitchFamily="34" charset="0"/>
              </a:rPr>
              <a:t>compatível com o seu desenvolvimento </a:t>
            </a:r>
            <a:br>
              <a:rPr lang="pt-BR" sz="2800" dirty="0" smtClean="0">
                <a:latin typeface="Calibri" pitchFamily="34" charset="0"/>
              </a:rPr>
            </a:br>
            <a:r>
              <a:rPr lang="pt-BR" sz="2800" dirty="0" smtClean="0">
                <a:latin typeface="Calibri" pitchFamily="34" charset="0"/>
              </a:rPr>
              <a:t>físico, moral e psicológico; e o aprendiz, </a:t>
            </a:r>
            <a:br>
              <a:rPr lang="pt-BR" sz="2800" dirty="0" smtClean="0">
                <a:latin typeface="Calibri" pitchFamily="34" charset="0"/>
              </a:rPr>
            </a:br>
            <a:r>
              <a:rPr lang="pt-BR" sz="2800" dirty="0" smtClean="0">
                <a:latin typeface="Calibri" pitchFamily="34" charset="0"/>
              </a:rPr>
              <a:t>a executar com zelo e diligência, as tarefas </a:t>
            </a:r>
            <a:br>
              <a:rPr lang="pt-BR" sz="2800" dirty="0" smtClean="0">
                <a:latin typeface="Calibri" pitchFamily="34" charset="0"/>
              </a:rPr>
            </a:br>
            <a:r>
              <a:rPr lang="pt-BR" sz="2800" dirty="0" smtClean="0">
                <a:latin typeface="Calibri" pitchFamily="34" charset="0"/>
              </a:rPr>
              <a:t>necessárias a essa formação.</a:t>
            </a:r>
          </a:p>
          <a:p>
            <a:pPr algn="ctr">
              <a:buNone/>
            </a:pPr>
            <a:r>
              <a:rPr lang="pt-BR" sz="2800" dirty="0" smtClean="0">
                <a:latin typeface="Calibri" pitchFamily="34" charset="0"/>
              </a:rPr>
              <a:t/>
            </a:r>
            <a:br>
              <a:rPr lang="pt-BR" sz="2800" dirty="0" smtClean="0">
                <a:latin typeface="Calibri" pitchFamily="34" charset="0"/>
              </a:rPr>
            </a:br>
            <a:r>
              <a:rPr lang="pt-BR" sz="2800" b="1" dirty="0" smtClean="0">
                <a:latin typeface="Calibri" pitchFamily="34" charset="0"/>
              </a:rPr>
              <a:t>§1º </a:t>
            </a:r>
            <a:r>
              <a:rPr lang="pt-BR" sz="2800" dirty="0" smtClean="0">
                <a:latin typeface="Calibri" pitchFamily="34" charset="0"/>
              </a:rPr>
              <a:t>- A validade do contrato de aprendizagem pressupõe anotação na Carteira de Trabalho e Previdência Social, matrícula e frequência do aprendiz à escola, caso não haja concluído o ensino fundamental, e inscrição em programa de aprendizagem desenvolvido sob a orientação de entidade qualificada em formação técnico-profissional metódica.</a:t>
            </a:r>
            <a:endParaRPr lang="pt-BR" sz="28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15000"/>
            <a:lum/>
          </a:blip>
          <a:srcRect/>
          <a:stretch>
            <a:fillRect t="-27000" b="-2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04800" y="457200"/>
            <a:ext cx="8610600" cy="6096000"/>
          </a:xfrm>
        </p:spPr>
        <p:txBody>
          <a:bodyPr>
            <a:normAutofit fontScale="92500" lnSpcReduction="10000"/>
          </a:bodyPr>
          <a:lstStyle/>
          <a:p>
            <a:pPr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pt-BR" b="1" dirty="0" smtClean="0"/>
              <a:t>§2º </a:t>
            </a:r>
            <a:r>
              <a:rPr lang="pt-BR" dirty="0" smtClean="0"/>
              <a:t>- Ao menor aprendiz, salvo condição mais </a:t>
            </a:r>
          </a:p>
          <a:p>
            <a:pPr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pt-BR" dirty="0" smtClean="0"/>
              <a:t>favorável, será garantido o salário mínimo hora.</a:t>
            </a:r>
          </a:p>
          <a:p>
            <a:pPr algn="ctr">
              <a:buNone/>
            </a:pPr>
            <a:endParaRPr lang="pt-BR" dirty="0" smtClean="0"/>
          </a:p>
          <a:p>
            <a:pPr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pt-BR" b="1" dirty="0" smtClean="0"/>
              <a:t>§3º </a:t>
            </a:r>
            <a:r>
              <a:rPr lang="pt-BR" dirty="0" smtClean="0"/>
              <a:t>- O contrato de aprendizagem não poderá ser </a:t>
            </a:r>
          </a:p>
          <a:p>
            <a:pPr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pt-BR" dirty="0" smtClean="0"/>
              <a:t>estipulado por mais de dois anos.</a:t>
            </a:r>
          </a:p>
          <a:p>
            <a:pPr algn="ctr">
              <a:buNone/>
            </a:pPr>
            <a:endParaRPr lang="pt-BR" dirty="0" smtClean="0"/>
          </a:p>
          <a:p>
            <a:pPr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pt-BR" b="1" dirty="0" smtClean="0"/>
              <a:t>§4º </a:t>
            </a:r>
            <a:r>
              <a:rPr lang="pt-BR" dirty="0" smtClean="0"/>
              <a:t>- A formação técnico-profissional a que se </a:t>
            </a:r>
          </a:p>
          <a:p>
            <a:pPr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pt-BR" dirty="0" smtClean="0"/>
              <a:t>refere o “CAPUT” deste artigo caracteriza-se por </a:t>
            </a:r>
          </a:p>
          <a:p>
            <a:pPr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pt-BR" dirty="0" smtClean="0"/>
              <a:t>atividades teóricas e práticas, metodicamente </a:t>
            </a:r>
          </a:p>
          <a:p>
            <a:pPr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pt-BR" dirty="0" smtClean="0"/>
              <a:t>organizadas em tarefas de complexidade </a:t>
            </a:r>
          </a:p>
          <a:p>
            <a:pPr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pt-BR" dirty="0" smtClean="0"/>
              <a:t>progressiva desenvolvidas no ambiente de </a:t>
            </a:r>
          </a:p>
          <a:p>
            <a:pPr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pt-BR" dirty="0" smtClean="0"/>
              <a:t>trabalho.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15000"/>
            <a:lum/>
          </a:blip>
          <a:srcRect/>
          <a:stretch>
            <a:fillRect t="-27000" b="-2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28600" y="381000"/>
            <a:ext cx="8686800" cy="6172200"/>
          </a:xfrm>
        </p:spPr>
        <p:txBody>
          <a:bodyPr>
            <a:normAutofit/>
          </a:bodyPr>
          <a:lstStyle/>
          <a:p>
            <a:pPr algn="ctr">
              <a:spcBef>
                <a:spcPts val="0"/>
              </a:spcBef>
              <a:buNone/>
            </a:pPr>
            <a:endParaRPr lang="pt-BR" sz="2800" b="1" dirty="0" smtClean="0">
              <a:latin typeface="Calibri" pitchFamily="34" charset="0"/>
            </a:endParaRPr>
          </a:p>
          <a:p>
            <a:pPr algn="ctr">
              <a:spcBef>
                <a:spcPts val="0"/>
              </a:spcBef>
              <a:buNone/>
            </a:pPr>
            <a:r>
              <a:rPr lang="pt-BR" sz="2800" b="1" dirty="0" smtClean="0">
                <a:latin typeface="Calibri" pitchFamily="34" charset="0"/>
              </a:rPr>
              <a:t>Art. 429: </a:t>
            </a:r>
            <a:r>
              <a:rPr lang="pt-BR" sz="2800" dirty="0" smtClean="0">
                <a:latin typeface="Calibri" pitchFamily="34" charset="0"/>
              </a:rPr>
              <a:t>Os estabelecimento de qualquer natureza são </a:t>
            </a:r>
          </a:p>
          <a:p>
            <a:pPr algn="ctr">
              <a:spcBef>
                <a:spcPts val="0"/>
              </a:spcBef>
              <a:buNone/>
            </a:pPr>
            <a:r>
              <a:rPr lang="pt-BR" sz="2800" dirty="0" smtClean="0">
                <a:latin typeface="Calibri" pitchFamily="34" charset="0"/>
              </a:rPr>
              <a:t>obrigados a empregar e matricular nos cursos dos Serviços </a:t>
            </a:r>
          </a:p>
          <a:p>
            <a:pPr algn="ctr">
              <a:spcBef>
                <a:spcPts val="0"/>
              </a:spcBef>
              <a:buNone/>
            </a:pPr>
            <a:r>
              <a:rPr lang="pt-BR" sz="2800" dirty="0" smtClean="0">
                <a:latin typeface="Calibri" pitchFamily="34" charset="0"/>
              </a:rPr>
              <a:t>Nacionais de Aprendizagem números de aprendizes </a:t>
            </a:r>
          </a:p>
          <a:p>
            <a:pPr algn="ctr">
              <a:spcBef>
                <a:spcPts val="0"/>
              </a:spcBef>
              <a:buNone/>
            </a:pPr>
            <a:r>
              <a:rPr lang="pt-BR" sz="2800" dirty="0" smtClean="0">
                <a:latin typeface="Calibri" pitchFamily="34" charset="0"/>
              </a:rPr>
              <a:t>equivalentes a cinco por cento, no mínimo, e quinze por </a:t>
            </a:r>
          </a:p>
          <a:p>
            <a:pPr algn="ctr">
              <a:spcBef>
                <a:spcPts val="0"/>
              </a:spcBef>
              <a:buNone/>
            </a:pPr>
            <a:r>
              <a:rPr lang="pt-BR" sz="2800" dirty="0" smtClean="0">
                <a:latin typeface="Calibri" pitchFamily="34" charset="0"/>
              </a:rPr>
              <a:t>cento, no máximo, dos trabalhadores existentes em cada </a:t>
            </a:r>
          </a:p>
          <a:p>
            <a:pPr algn="ctr">
              <a:spcBef>
                <a:spcPts val="0"/>
              </a:spcBef>
              <a:buNone/>
            </a:pPr>
            <a:r>
              <a:rPr lang="pt-BR" sz="2800" dirty="0" smtClean="0">
                <a:latin typeface="Calibri" pitchFamily="34" charset="0"/>
              </a:rPr>
              <a:t>estabelecimento, cujas funções demandem formação </a:t>
            </a:r>
          </a:p>
          <a:p>
            <a:pPr algn="ctr">
              <a:spcBef>
                <a:spcPts val="0"/>
              </a:spcBef>
              <a:buNone/>
            </a:pPr>
            <a:r>
              <a:rPr lang="pt-BR" sz="2800" dirty="0" smtClean="0">
                <a:latin typeface="Calibri" pitchFamily="34" charset="0"/>
              </a:rPr>
              <a:t>profissional.</a:t>
            </a:r>
          </a:p>
          <a:p>
            <a:pPr algn="ctr">
              <a:spcBef>
                <a:spcPts val="0"/>
              </a:spcBef>
              <a:buNone/>
            </a:pPr>
            <a:endParaRPr lang="pt-BR" sz="2800" dirty="0" smtClean="0">
              <a:latin typeface="Calibri" pitchFamily="34" charset="0"/>
            </a:endParaRPr>
          </a:p>
          <a:p>
            <a:pPr algn="ctr">
              <a:spcBef>
                <a:spcPts val="0"/>
              </a:spcBef>
              <a:buNone/>
            </a:pPr>
            <a:r>
              <a:rPr lang="pt-BR" sz="2800" b="1" dirty="0" smtClean="0">
                <a:latin typeface="Calibri" pitchFamily="34" charset="0"/>
              </a:rPr>
              <a:t>§ 1º-A: </a:t>
            </a:r>
            <a:r>
              <a:rPr lang="pt-BR" sz="2800" dirty="0" smtClean="0">
                <a:latin typeface="Calibri" pitchFamily="34" charset="0"/>
              </a:rPr>
              <a:t>O limite fixado neste artigo não se aplica quando o </a:t>
            </a:r>
          </a:p>
          <a:p>
            <a:pPr algn="ctr">
              <a:spcBef>
                <a:spcPts val="0"/>
              </a:spcBef>
              <a:buNone/>
            </a:pPr>
            <a:r>
              <a:rPr lang="pt-BR" sz="2800" dirty="0" smtClean="0">
                <a:latin typeface="Calibri" pitchFamily="34" charset="0"/>
              </a:rPr>
              <a:t>empregador for entidade sem fins lucrativos, que tenha </a:t>
            </a:r>
          </a:p>
          <a:p>
            <a:pPr algn="ctr">
              <a:spcBef>
                <a:spcPts val="0"/>
              </a:spcBef>
              <a:buNone/>
            </a:pPr>
            <a:r>
              <a:rPr lang="pt-BR" sz="2800" dirty="0">
                <a:latin typeface="Calibri" pitchFamily="34" charset="0"/>
              </a:rPr>
              <a:t>p</a:t>
            </a:r>
            <a:r>
              <a:rPr lang="pt-BR" sz="2800" dirty="0" smtClean="0">
                <a:latin typeface="Calibri" pitchFamily="34" charset="0"/>
              </a:rPr>
              <a:t>or objetivo educação profissional</a:t>
            </a:r>
            <a:endParaRPr lang="pt-BR" sz="28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15000"/>
            <a:lum/>
          </a:blip>
          <a:srcRect/>
          <a:stretch>
            <a:fillRect t="-27000" b="-2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28600" y="381000"/>
            <a:ext cx="8610600" cy="6172200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pt-BR" b="1" dirty="0" smtClean="0">
                <a:latin typeface="Calibri" pitchFamily="34" charset="0"/>
              </a:rPr>
              <a:t>§ 1º </a:t>
            </a:r>
            <a:r>
              <a:rPr lang="pt-BR" dirty="0" smtClean="0">
                <a:latin typeface="Calibri" pitchFamily="34" charset="0"/>
              </a:rPr>
              <a:t>- As frações de unidade, no cálculo da </a:t>
            </a:r>
          </a:p>
          <a:p>
            <a:pPr algn="ctr">
              <a:buNone/>
            </a:pPr>
            <a:r>
              <a:rPr lang="pt-BR" dirty="0" smtClean="0">
                <a:latin typeface="Calibri" pitchFamily="34" charset="0"/>
              </a:rPr>
              <a:t>percentagem de que trata o “CAPUT”, darão lugar à </a:t>
            </a:r>
          </a:p>
          <a:p>
            <a:pPr algn="ctr">
              <a:buNone/>
            </a:pPr>
            <a:r>
              <a:rPr lang="pt-BR" dirty="0" smtClean="0">
                <a:latin typeface="Calibri" pitchFamily="34" charset="0"/>
              </a:rPr>
              <a:t>admissão de um aprendiz.</a:t>
            </a:r>
            <a:br>
              <a:rPr lang="pt-BR" dirty="0" smtClean="0">
                <a:latin typeface="Calibri" pitchFamily="34" charset="0"/>
              </a:rPr>
            </a:br>
            <a:endParaRPr lang="pt-BR" dirty="0" smtClean="0">
              <a:latin typeface="Calibri" pitchFamily="34" charset="0"/>
            </a:endParaRPr>
          </a:p>
          <a:p>
            <a:pPr algn="ctr">
              <a:buNone/>
            </a:pPr>
            <a:r>
              <a:rPr lang="pt-BR" b="1" dirty="0" smtClean="0">
                <a:latin typeface="Calibri" pitchFamily="34" charset="0"/>
              </a:rPr>
              <a:t>Art. 430</a:t>
            </a:r>
            <a:r>
              <a:rPr lang="pt-BR" dirty="0" smtClean="0">
                <a:latin typeface="Calibri" pitchFamily="34" charset="0"/>
              </a:rPr>
              <a:t>: Na hipótese de os serviços nacionais de </a:t>
            </a:r>
          </a:p>
          <a:p>
            <a:pPr algn="ctr">
              <a:buNone/>
            </a:pPr>
            <a:r>
              <a:rPr lang="pt-BR" dirty="0" smtClean="0">
                <a:latin typeface="Calibri" pitchFamily="34" charset="0"/>
              </a:rPr>
              <a:t>Aprendizagem não oferecerem cursos ou vagas </a:t>
            </a:r>
          </a:p>
          <a:p>
            <a:pPr algn="ctr">
              <a:buNone/>
            </a:pPr>
            <a:r>
              <a:rPr lang="pt-BR" dirty="0" smtClean="0">
                <a:latin typeface="Calibri" pitchFamily="34" charset="0"/>
              </a:rPr>
              <a:t>suficientes para atender à demanda dos </a:t>
            </a:r>
          </a:p>
          <a:p>
            <a:pPr algn="ctr">
              <a:buNone/>
            </a:pPr>
            <a:r>
              <a:rPr lang="pt-BR" dirty="0" smtClean="0">
                <a:latin typeface="Calibri" pitchFamily="34" charset="0"/>
              </a:rPr>
              <a:t>estabelecimentos, esta poderá ser cumprida por </a:t>
            </a:r>
          </a:p>
          <a:p>
            <a:pPr algn="ctr">
              <a:buNone/>
            </a:pPr>
            <a:r>
              <a:rPr lang="pt-BR" dirty="0" smtClean="0">
                <a:latin typeface="Calibri" pitchFamily="34" charset="0"/>
              </a:rPr>
              <a:t>outras entidades qualificadas em formação </a:t>
            </a:r>
          </a:p>
          <a:p>
            <a:pPr algn="ctr">
              <a:buNone/>
            </a:pPr>
            <a:r>
              <a:rPr lang="pt-BR" dirty="0" smtClean="0">
                <a:latin typeface="Calibri" pitchFamily="34" charset="0"/>
              </a:rPr>
              <a:t>técnico-profissional metódica, a saber: </a:t>
            </a:r>
            <a:br>
              <a:rPr lang="pt-BR" dirty="0" smtClean="0">
                <a:latin typeface="Calibri" pitchFamily="34" charset="0"/>
              </a:rPr>
            </a:br>
            <a:endParaRPr lang="pt-BR" dirty="0" smtClean="0">
              <a:latin typeface="Calibri" pitchFamily="34" charset="0"/>
            </a:endParaRPr>
          </a:p>
          <a:p>
            <a:pPr algn="ctr">
              <a:buNone/>
            </a:pPr>
            <a:r>
              <a:rPr lang="pt-BR" dirty="0" smtClean="0">
                <a:latin typeface="Calibri" pitchFamily="34" charset="0"/>
              </a:rPr>
              <a:t>I-Escolas Técnicas de Educação;</a:t>
            </a:r>
            <a:endParaRPr lang="pt-BR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15000"/>
            <a:lum/>
          </a:blip>
          <a:srcRect/>
          <a:stretch>
            <a:fillRect t="-27000" b="-2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04800" y="304800"/>
            <a:ext cx="8610600" cy="62484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endParaRPr lang="pt-BR" b="1" dirty="0" smtClean="0">
              <a:latin typeface="Calibri" pitchFamily="34" charset="0"/>
            </a:endParaRPr>
          </a:p>
          <a:p>
            <a:pPr algn="ctr">
              <a:buNone/>
            </a:pPr>
            <a:r>
              <a:rPr lang="pt-BR" b="1" dirty="0" smtClean="0">
                <a:latin typeface="Calibri" pitchFamily="34" charset="0"/>
              </a:rPr>
              <a:t>II - </a:t>
            </a:r>
            <a:r>
              <a:rPr lang="pt-BR" dirty="0" smtClean="0">
                <a:latin typeface="Calibri" pitchFamily="34" charset="0"/>
              </a:rPr>
              <a:t>entidades sem </a:t>
            </a:r>
            <a:r>
              <a:rPr lang="pt-BR" dirty="0">
                <a:latin typeface="Calibri" pitchFamily="34" charset="0"/>
              </a:rPr>
              <a:t>fins lucrativos, que </a:t>
            </a:r>
            <a:r>
              <a:rPr lang="pt-BR" dirty="0" smtClean="0">
                <a:latin typeface="Calibri" pitchFamily="34" charset="0"/>
              </a:rPr>
              <a:t>tenham </a:t>
            </a:r>
            <a:r>
              <a:rPr lang="pt-BR" dirty="0">
                <a:latin typeface="Calibri" pitchFamily="34" charset="0"/>
              </a:rPr>
              <a:t>por </a:t>
            </a:r>
            <a:endParaRPr lang="pt-BR" dirty="0" smtClean="0">
              <a:latin typeface="Calibri" pitchFamily="34" charset="0"/>
            </a:endParaRPr>
          </a:p>
          <a:p>
            <a:pPr algn="ctr">
              <a:buNone/>
            </a:pPr>
            <a:r>
              <a:rPr lang="pt-BR" dirty="0" smtClean="0">
                <a:latin typeface="Calibri" pitchFamily="34" charset="0"/>
              </a:rPr>
              <a:t>objetivo </a:t>
            </a:r>
            <a:r>
              <a:rPr lang="pt-BR" dirty="0">
                <a:latin typeface="Calibri" pitchFamily="34" charset="0"/>
              </a:rPr>
              <a:t>a assistência do </a:t>
            </a:r>
            <a:r>
              <a:rPr lang="pt-BR" dirty="0" smtClean="0">
                <a:latin typeface="Calibri" pitchFamily="34" charset="0"/>
              </a:rPr>
              <a:t>adolescente </a:t>
            </a:r>
            <a:r>
              <a:rPr lang="pt-BR" dirty="0">
                <a:latin typeface="Calibri" pitchFamily="34" charset="0"/>
              </a:rPr>
              <a:t>e à educação </a:t>
            </a:r>
            <a:endParaRPr lang="pt-BR" dirty="0" smtClean="0">
              <a:latin typeface="Calibri" pitchFamily="34" charset="0"/>
            </a:endParaRPr>
          </a:p>
          <a:p>
            <a:pPr algn="ctr">
              <a:buNone/>
            </a:pPr>
            <a:r>
              <a:rPr lang="pt-BR" dirty="0" smtClean="0">
                <a:latin typeface="Calibri" pitchFamily="34" charset="0"/>
              </a:rPr>
              <a:t>profissional</a:t>
            </a:r>
            <a:r>
              <a:rPr lang="pt-BR" dirty="0">
                <a:latin typeface="Calibri" pitchFamily="34" charset="0"/>
              </a:rPr>
              <a:t>, registrada no Conselho Municipal dos </a:t>
            </a:r>
            <a:endParaRPr lang="pt-BR" dirty="0" smtClean="0">
              <a:latin typeface="Calibri" pitchFamily="34" charset="0"/>
            </a:endParaRPr>
          </a:p>
          <a:p>
            <a:pPr algn="ctr">
              <a:buNone/>
            </a:pPr>
            <a:r>
              <a:rPr lang="pt-BR" dirty="0" smtClean="0">
                <a:latin typeface="Calibri" pitchFamily="34" charset="0"/>
              </a:rPr>
              <a:t>Direitos </a:t>
            </a:r>
            <a:r>
              <a:rPr lang="pt-BR" dirty="0">
                <a:latin typeface="Calibri" pitchFamily="34" charset="0"/>
              </a:rPr>
              <a:t>da Criança e do Adolescente</a:t>
            </a:r>
            <a:r>
              <a:rPr lang="pt-BR" dirty="0" smtClean="0">
                <a:latin typeface="Calibri" pitchFamily="34" charset="0"/>
              </a:rPr>
              <a:t>.</a:t>
            </a:r>
          </a:p>
          <a:p>
            <a:pPr algn="ctr">
              <a:buNone/>
            </a:pPr>
            <a:r>
              <a:rPr lang="pt-BR" dirty="0">
                <a:latin typeface="Calibri" pitchFamily="34" charset="0"/>
              </a:rPr>
              <a:t/>
            </a:r>
            <a:br>
              <a:rPr lang="pt-BR" dirty="0">
                <a:latin typeface="Calibri" pitchFamily="34" charset="0"/>
              </a:rPr>
            </a:br>
            <a:endParaRPr lang="pt-BR" dirty="0" smtClean="0">
              <a:latin typeface="Calibri" pitchFamily="34" charset="0"/>
            </a:endParaRPr>
          </a:p>
          <a:p>
            <a:pPr algn="ctr">
              <a:buNone/>
            </a:pPr>
            <a:r>
              <a:rPr lang="pt-BR" b="1" dirty="0" smtClean="0">
                <a:latin typeface="Calibri" pitchFamily="34" charset="0"/>
              </a:rPr>
              <a:t>§ </a:t>
            </a:r>
            <a:r>
              <a:rPr lang="pt-BR" b="1" dirty="0">
                <a:latin typeface="Calibri" pitchFamily="34" charset="0"/>
              </a:rPr>
              <a:t>1º: </a:t>
            </a:r>
            <a:r>
              <a:rPr lang="pt-BR" dirty="0">
                <a:latin typeface="Calibri" pitchFamily="34" charset="0"/>
              </a:rPr>
              <a:t>As entidades mencionadas neste artigo </a:t>
            </a:r>
            <a:endParaRPr lang="pt-BR" dirty="0" smtClean="0">
              <a:latin typeface="Calibri" pitchFamily="34" charset="0"/>
            </a:endParaRPr>
          </a:p>
          <a:p>
            <a:pPr algn="ctr">
              <a:buNone/>
            </a:pPr>
            <a:r>
              <a:rPr lang="pt-BR" dirty="0" smtClean="0">
                <a:latin typeface="Calibri" pitchFamily="34" charset="0"/>
              </a:rPr>
              <a:t>deverão contar com estrutura adequada ao </a:t>
            </a:r>
          </a:p>
          <a:p>
            <a:pPr algn="ctr">
              <a:buNone/>
            </a:pPr>
            <a:r>
              <a:rPr lang="pt-BR" dirty="0" smtClean="0">
                <a:latin typeface="Calibri" pitchFamily="34" charset="0"/>
              </a:rPr>
              <a:t>desenvolvimento </a:t>
            </a:r>
            <a:r>
              <a:rPr lang="pt-BR" dirty="0">
                <a:latin typeface="Calibri" pitchFamily="34" charset="0"/>
              </a:rPr>
              <a:t>dos programas de aprendizagem, </a:t>
            </a:r>
            <a:endParaRPr lang="pt-BR" dirty="0" smtClean="0">
              <a:latin typeface="Calibri" pitchFamily="34" charset="0"/>
            </a:endParaRPr>
          </a:p>
          <a:p>
            <a:pPr algn="ctr">
              <a:buNone/>
            </a:pPr>
            <a:r>
              <a:rPr lang="pt-BR" dirty="0" smtClean="0">
                <a:latin typeface="Calibri" pitchFamily="34" charset="0"/>
              </a:rPr>
              <a:t>como </a:t>
            </a:r>
            <a:r>
              <a:rPr lang="pt-BR" dirty="0">
                <a:latin typeface="Calibri" pitchFamily="34" charset="0"/>
              </a:rPr>
              <a:t>forma a manter a qualidade do processo de </a:t>
            </a:r>
            <a:endParaRPr lang="pt-BR" dirty="0" smtClean="0">
              <a:latin typeface="Calibri" pitchFamily="34" charset="0"/>
            </a:endParaRPr>
          </a:p>
          <a:p>
            <a:pPr algn="ctr">
              <a:buNone/>
            </a:pPr>
            <a:r>
              <a:rPr lang="pt-BR" dirty="0" smtClean="0">
                <a:latin typeface="Calibri" pitchFamily="34" charset="0"/>
              </a:rPr>
              <a:t>ensino</a:t>
            </a:r>
            <a:r>
              <a:rPr lang="pt-BR" dirty="0">
                <a:latin typeface="Calibri" pitchFamily="34" charset="0"/>
              </a:rPr>
              <a:t>, bem como acompanhar e avaliar os </a:t>
            </a:r>
            <a:endParaRPr lang="pt-BR" dirty="0" smtClean="0">
              <a:latin typeface="Calibri" pitchFamily="34" charset="0"/>
            </a:endParaRPr>
          </a:p>
          <a:p>
            <a:pPr algn="ctr">
              <a:buNone/>
            </a:pPr>
            <a:r>
              <a:rPr lang="pt-BR" dirty="0" smtClean="0">
                <a:latin typeface="Calibri" pitchFamily="34" charset="0"/>
              </a:rPr>
              <a:t>resultados</a:t>
            </a:r>
            <a:r>
              <a:rPr lang="pt-BR" dirty="0">
                <a:latin typeface="Calibri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15000"/>
            <a:lum/>
          </a:blip>
          <a:srcRect/>
          <a:stretch>
            <a:fillRect t="-27000" b="-2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04800" y="304800"/>
            <a:ext cx="8610600" cy="6172200"/>
          </a:xfrm>
        </p:spPr>
        <p:txBody>
          <a:bodyPr>
            <a:no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pt-BR" sz="2800" b="1" dirty="0" smtClean="0">
                <a:latin typeface="Calibri" pitchFamily="34" charset="0"/>
              </a:rPr>
              <a:t>§ 2º</a:t>
            </a:r>
            <a:r>
              <a:rPr lang="pt-BR" sz="2800" dirty="0" smtClean="0">
                <a:latin typeface="Calibri" pitchFamily="34" charset="0"/>
              </a:rPr>
              <a:t>: Aos aprendizes que concluírem os cursos de </a:t>
            </a:r>
          </a:p>
          <a:p>
            <a:pPr algn="ctr">
              <a:spcBef>
                <a:spcPts val="0"/>
              </a:spcBef>
              <a:buNone/>
            </a:pPr>
            <a:r>
              <a:rPr lang="pt-BR" sz="2800" dirty="0" smtClean="0">
                <a:latin typeface="Calibri" pitchFamily="34" charset="0"/>
              </a:rPr>
              <a:t>aprendizagem, com aproveitamento, será </a:t>
            </a:r>
          </a:p>
          <a:p>
            <a:pPr algn="ctr">
              <a:spcBef>
                <a:spcPts val="0"/>
              </a:spcBef>
              <a:buNone/>
            </a:pPr>
            <a:r>
              <a:rPr lang="pt-BR" sz="2800" dirty="0" smtClean="0">
                <a:latin typeface="Calibri" pitchFamily="34" charset="0"/>
              </a:rPr>
              <a:t>Concedido certificado de qualificação profissional.</a:t>
            </a:r>
            <a:br>
              <a:rPr lang="pt-BR" sz="2800" dirty="0" smtClean="0">
                <a:latin typeface="Calibri" pitchFamily="34" charset="0"/>
              </a:rPr>
            </a:br>
            <a:endParaRPr lang="pt-BR" sz="2800" dirty="0" smtClean="0">
              <a:latin typeface="Calibri" pitchFamily="34" charset="0"/>
            </a:endParaRPr>
          </a:p>
          <a:p>
            <a:pPr algn="ctr">
              <a:spcBef>
                <a:spcPts val="0"/>
              </a:spcBef>
              <a:buNone/>
            </a:pPr>
            <a:r>
              <a:rPr lang="pt-BR" sz="2800" b="1" dirty="0" smtClean="0">
                <a:latin typeface="Calibri" pitchFamily="34" charset="0"/>
              </a:rPr>
              <a:t>§ 3º: </a:t>
            </a:r>
            <a:r>
              <a:rPr lang="pt-BR" sz="2800" dirty="0" smtClean="0">
                <a:latin typeface="Calibri" pitchFamily="34" charset="0"/>
              </a:rPr>
              <a:t>O Ministério do Trabalho e Emprego fixará </a:t>
            </a:r>
          </a:p>
          <a:p>
            <a:pPr algn="ctr">
              <a:spcBef>
                <a:spcPts val="0"/>
              </a:spcBef>
              <a:buNone/>
            </a:pPr>
            <a:r>
              <a:rPr lang="pt-BR" sz="2800" dirty="0" smtClean="0">
                <a:latin typeface="Calibri" pitchFamily="34" charset="0"/>
              </a:rPr>
              <a:t>normas para avaliação da competência das e </a:t>
            </a:r>
          </a:p>
          <a:p>
            <a:pPr algn="ctr">
              <a:spcBef>
                <a:spcPts val="0"/>
              </a:spcBef>
              <a:buNone/>
            </a:pPr>
            <a:r>
              <a:rPr lang="pt-BR" sz="2800" dirty="0" smtClean="0">
                <a:latin typeface="Calibri" pitchFamily="34" charset="0"/>
              </a:rPr>
              <a:t>entidades mencionadas no inciso II deste Artigo.</a:t>
            </a:r>
            <a:br>
              <a:rPr lang="pt-BR" sz="2800" dirty="0" smtClean="0">
                <a:latin typeface="Calibri" pitchFamily="34" charset="0"/>
              </a:rPr>
            </a:br>
            <a:endParaRPr lang="pt-BR" sz="2800" dirty="0" smtClean="0">
              <a:latin typeface="Calibri" pitchFamily="34" charset="0"/>
            </a:endParaRPr>
          </a:p>
          <a:p>
            <a:pPr algn="ctr">
              <a:spcBef>
                <a:spcPts val="0"/>
              </a:spcBef>
              <a:buNone/>
            </a:pPr>
            <a:r>
              <a:rPr lang="pt-BR" sz="2800" b="1" dirty="0" smtClean="0">
                <a:latin typeface="Calibri" pitchFamily="34" charset="0"/>
              </a:rPr>
              <a:t>Art. 431: </a:t>
            </a:r>
            <a:r>
              <a:rPr lang="pt-BR" sz="2800" dirty="0" smtClean="0">
                <a:latin typeface="Calibri" pitchFamily="34" charset="0"/>
              </a:rPr>
              <a:t>A contratação do aprendiz poderá ser efetivada </a:t>
            </a:r>
          </a:p>
          <a:p>
            <a:pPr algn="ctr">
              <a:spcBef>
                <a:spcPts val="0"/>
              </a:spcBef>
              <a:buNone/>
            </a:pPr>
            <a:r>
              <a:rPr lang="pt-BR" sz="2800" dirty="0" smtClean="0">
                <a:latin typeface="Calibri" pitchFamily="34" charset="0"/>
              </a:rPr>
              <a:t>pela empresa onde se realizará a aprendizagem ou pelas </a:t>
            </a:r>
          </a:p>
          <a:p>
            <a:pPr algn="ctr">
              <a:spcBef>
                <a:spcPts val="0"/>
              </a:spcBef>
              <a:buNone/>
            </a:pPr>
            <a:r>
              <a:rPr lang="pt-BR" sz="2800" dirty="0" smtClean="0">
                <a:latin typeface="Calibri" pitchFamily="34" charset="0"/>
              </a:rPr>
              <a:t>entidades mencionadas no </a:t>
            </a:r>
            <a:r>
              <a:rPr lang="pt-BR" sz="2800" b="1" dirty="0" smtClean="0">
                <a:latin typeface="Calibri" pitchFamily="34" charset="0"/>
              </a:rPr>
              <a:t>art. 430</a:t>
            </a:r>
            <a:r>
              <a:rPr lang="pt-BR" sz="2800" dirty="0" smtClean="0">
                <a:latin typeface="Calibri" pitchFamily="34" charset="0"/>
              </a:rPr>
              <a:t>, caso em que não gera </a:t>
            </a:r>
          </a:p>
          <a:p>
            <a:pPr algn="ctr">
              <a:spcBef>
                <a:spcPts val="0"/>
              </a:spcBef>
              <a:buNone/>
            </a:pPr>
            <a:r>
              <a:rPr lang="pt-BR" sz="2800" dirty="0" smtClean="0">
                <a:latin typeface="Calibri" pitchFamily="34" charset="0"/>
              </a:rPr>
              <a:t>vínculo de emprego com e empresa tomadora dos </a:t>
            </a:r>
          </a:p>
          <a:p>
            <a:pPr algn="ctr">
              <a:spcBef>
                <a:spcPts val="0"/>
              </a:spcBef>
              <a:buNone/>
            </a:pPr>
            <a:r>
              <a:rPr lang="pt-BR" sz="2800" dirty="0" smtClean="0">
                <a:latin typeface="Calibri" pitchFamily="34" charset="0"/>
              </a:rPr>
              <a:t>serviços.</a:t>
            </a:r>
            <a:endParaRPr lang="pt-BR" sz="28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15000"/>
            <a:lum/>
          </a:blip>
          <a:srcRect/>
          <a:stretch>
            <a:fillRect t="-27000" b="-2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28600" y="381000"/>
            <a:ext cx="8610600" cy="6248400"/>
          </a:xfrm>
        </p:spPr>
        <p:txBody>
          <a:bodyPr/>
          <a:lstStyle/>
          <a:p>
            <a:pPr algn="ctr">
              <a:buNone/>
            </a:pPr>
            <a:endParaRPr lang="pt-BR" b="1" dirty="0" smtClean="0">
              <a:latin typeface="Calibri" pitchFamily="34" charset="0"/>
            </a:endParaRPr>
          </a:p>
          <a:p>
            <a:pPr algn="ctr">
              <a:buNone/>
            </a:pPr>
            <a:r>
              <a:rPr lang="pt-BR" b="1" dirty="0" smtClean="0">
                <a:latin typeface="Calibri" pitchFamily="34" charset="0"/>
              </a:rPr>
              <a:t>Art</a:t>
            </a:r>
            <a:r>
              <a:rPr lang="pt-BR" b="1" dirty="0">
                <a:latin typeface="Calibri" pitchFamily="34" charset="0"/>
              </a:rPr>
              <a:t>. 432</a:t>
            </a:r>
            <a:r>
              <a:rPr lang="pt-BR" dirty="0">
                <a:latin typeface="Calibri" pitchFamily="34" charset="0"/>
              </a:rPr>
              <a:t>: A duração do trabalho do aprendiz não excederá </a:t>
            </a:r>
            <a:r>
              <a:rPr lang="pt-BR" dirty="0" smtClean="0">
                <a:latin typeface="Calibri" pitchFamily="34" charset="0"/>
              </a:rPr>
              <a:t>seis </a:t>
            </a:r>
            <a:r>
              <a:rPr lang="pt-BR" dirty="0">
                <a:latin typeface="Calibri" pitchFamily="34" charset="0"/>
              </a:rPr>
              <a:t>horas diárias, sendo vedadas a prorrogação e a compensação de jornada</a:t>
            </a:r>
            <a:r>
              <a:rPr lang="pt-BR" dirty="0" smtClean="0">
                <a:latin typeface="Calibri" pitchFamily="34" charset="0"/>
              </a:rPr>
              <a:t>.</a:t>
            </a:r>
          </a:p>
          <a:p>
            <a:pPr algn="ctr">
              <a:buNone/>
            </a:pPr>
            <a:r>
              <a:rPr lang="pt-BR" dirty="0">
                <a:latin typeface="Calibri" pitchFamily="34" charset="0"/>
              </a:rPr>
              <a:t/>
            </a:r>
            <a:br>
              <a:rPr lang="pt-BR" dirty="0">
                <a:latin typeface="Calibri" pitchFamily="34" charset="0"/>
              </a:rPr>
            </a:br>
            <a:r>
              <a:rPr lang="pt-BR" b="1" dirty="0">
                <a:latin typeface="Calibri" pitchFamily="34" charset="0"/>
              </a:rPr>
              <a:t>§ 1º </a:t>
            </a:r>
            <a:r>
              <a:rPr lang="pt-BR" dirty="0">
                <a:latin typeface="Calibri" pitchFamily="34" charset="0"/>
              </a:rPr>
              <a:t>- O limite previsto neste artigo poderá ser de até oito horas diárias para aprendizes que já tiverem completado o ensino fundamental, se nelas forem computadas as horas destinadas à aprendizagem teórica.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15000"/>
            <a:lum/>
          </a:blip>
          <a:srcRect/>
          <a:stretch>
            <a:fillRect t="-27000" b="-2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04800" y="381000"/>
            <a:ext cx="8534400" cy="6096000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pt-BR" b="1" dirty="0"/>
              <a:t> Art.433</a:t>
            </a:r>
            <a:r>
              <a:rPr lang="pt-BR" dirty="0"/>
              <a:t>: O contrato de </a:t>
            </a:r>
            <a:r>
              <a:rPr lang="pt-BR" dirty="0" smtClean="0"/>
              <a:t>aprendizagem extinguir-</a:t>
            </a:r>
          </a:p>
          <a:p>
            <a:pPr algn="ctr">
              <a:buNone/>
            </a:pPr>
            <a:r>
              <a:rPr lang="pt-BR" dirty="0" smtClean="0"/>
              <a:t>se-á </a:t>
            </a:r>
            <a:r>
              <a:rPr lang="pt-BR" dirty="0"/>
              <a:t>no seu termo ou </a:t>
            </a:r>
            <a:r>
              <a:rPr lang="pt-BR" dirty="0" smtClean="0"/>
              <a:t>quando o aprendiz</a:t>
            </a:r>
          </a:p>
          <a:p>
            <a:pPr algn="ctr">
              <a:buNone/>
            </a:pPr>
            <a:r>
              <a:rPr lang="pt-BR" dirty="0" smtClean="0"/>
              <a:t>completar </a:t>
            </a:r>
            <a:r>
              <a:rPr lang="pt-BR" dirty="0"/>
              <a:t>dezoito anos, ou </a:t>
            </a:r>
            <a:r>
              <a:rPr lang="pt-BR" dirty="0" smtClean="0"/>
              <a:t>ainda antecipadamente</a:t>
            </a:r>
            <a:r>
              <a:rPr lang="pt-BR" dirty="0"/>
              <a:t>, </a:t>
            </a:r>
            <a:endParaRPr lang="pt-BR" dirty="0" smtClean="0"/>
          </a:p>
          <a:p>
            <a:pPr algn="ctr">
              <a:buNone/>
            </a:pPr>
            <a:r>
              <a:rPr lang="pt-BR" dirty="0" smtClean="0"/>
              <a:t>nas </a:t>
            </a:r>
            <a:r>
              <a:rPr lang="pt-BR" dirty="0"/>
              <a:t>seguintes hipóteses:</a:t>
            </a:r>
            <a:br>
              <a:rPr lang="pt-BR" dirty="0"/>
            </a:br>
            <a:endParaRPr lang="pt-BR" dirty="0" smtClean="0"/>
          </a:p>
          <a:p>
            <a:pPr algn="ctr">
              <a:buNone/>
            </a:pPr>
            <a:r>
              <a:rPr lang="pt-BR" dirty="0" smtClean="0"/>
              <a:t>I </a:t>
            </a:r>
            <a:r>
              <a:rPr lang="pt-BR" dirty="0"/>
              <a:t>- desempenho insuficiente ou inadaptação </a:t>
            </a:r>
            <a:br>
              <a:rPr lang="pt-BR" dirty="0"/>
            </a:br>
            <a:r>
              <a:rPr lang="pt-BR" dirty="0"/>
              <a:t>do aprendiz;</a:t>
            </a:r>
            <a:br>
              <a:rPr lang="pt-BR" dirty="0"/>
            </a:br>
            <a:endParaRPr lang="pt-BR" dirty="0" smtClean="0"/>
          </a:p>
          <a:p>
            <a:pPr algn="ctr">
              <a:buNone/>
            </a:pPr>
            <a:r>
              <a:rPr lang="pt-BR" dirty="0" smtClean="0"/>
              <a:t>II </a:t>
            </a:r>
            <a:r>
              <a:rPr lang="pt-BR" dirty="0"/>
              <a:t>- falta disciplinar grave;</a:t>
            </a:r>
            <a:br>
              <a:rPr lang="pt-BR" dirty="0"/>
            </a:br>
            <a:endParaRPr lang="pt-BR" dirty="0" smtClean="0"/>
          </a:p>
          <a:p>
            <a:pPr algn="ctr">
              <a:buNone/>
            </a:pPr>
            <a:r>
              <a:rPr lang="pt-BR" dirty="0" smtClean="0"/>
              <a:t>III </a:t>
            </a:r>
            <a:r>
              <a:rPr lang="pt-BR" dirty="0"/>
              <a:t>- ausência injustificada à escola que implique perda do ano letivo;</a:t>
            </a:r>
            <a:br>
              <a:rPr lang="pt-BR" dirty="0"/>
            </a:br>
            <a:endParaRPr lang="pt-BR" dirty="0" smtClean="0"/>
          </a:p>
          <a:p>
            <a:pPr algn="ctr">
              <a:buNone/>
            </a:pPr>
            <a:r>
              <a:rPr lang="pt-BR" dirty="0" smtClean="0"/>
              <a:t>IV </a:t>
            </a:r>
            <a:r>
              <a:rPr lang="pt-BR" dirty="0"/>
              <a:t>- a pedido do aprendiz.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15000"/>
            <a:lum/>
          </a:blip>
          <a:srcRect/>
          <a:stretch>
            <a:fillRect t="-27000" b="-2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28600" y="381000"/>
            <a:ext cx="8610600" cy="61722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pt-BR" b="1" dirty="0" smtClean="0">
                <a:latin typeface="Calibri" pitchFamily="34" charset="0"/>
              </a:rPr>
              <a:t> </a:t>
            </a:r>
            <a:r>
              <a:rPr lang="pt-BR" b="1" u="sng" dirty="0" smtClean="0">
                <a:latin typeface="Calibri" pitchFamily="34" charset="0"/>
              </a:rPr>
              <a:t>II-CRIMES CONTRA O TRABALHADOR ADOLESCENTE:</a:t>
            </a:r>
          </a:p>
          <a:p>
            <a:pPr algn="ctr">
              <a:buNone/>
            </a:pPr>
            <a:endParaRPr lang="pt-BR" b="1" u="sng" dirty="0" smtClean="0">
              <a:latin typeface="Calibri" pitchFamily="34" charset="0"/>
            </a:endParaRPr>
          </a:p>
          <a:p>
            <a:pPr algn="just">
              <a:spcBef>
                <a:spcPts val="0"/>
              </a:spcBef>
              <a:buNone/>
            </a:pPr>
            <a:r>
              <a:rPr lang="pt-BR" dirty="0" smtClean="0">
                <a:latin typeface="Calibri" pitchFamily="34" charset="0"/>
              </a:rPr>
              <a:t>Qualquer cidadão (maior de 18 anos) que infringir </a:t>
            </a:r>
          </a:p>
          <a:p>
            <a:pPr algn="just">
              <a:spcBef>
                <a:spcPts val="0"/>
              </a:spcBef>
              <a:buNone/>
            </a:pPr>
            <a:r>
              <a:rPr lang="pt-BR" dirty="0">
                <a:latin typeface="Calibri" pitchFamily="34" charset="0"/>
              </a:rPr>
              <a:t>o</a:t>
            </a:r>
            <a:r>
              <a:rPr lang="pt-BR" dirty="0" smtClean="0">
                <a:latin typeface="Calibri" pitchFamily="34" charset="0"/>
              </a:rPr>
              <a:t>s direitos trabalhistas do trabalhador menor </a:t>
            </a:r>
            <a:r>
              <a:rPr lang="pt-BR" dirty="0" smtClean="0">
                <a:solidFill>
                  <a:srgbClr val="FF0000"/>
                </a:solidFill>
                <a:latin typeface="Calibri" pitchFamily="34" charset="0"/>
              </a:rPr>
              <a:t>de</a:t>
            </a:r>
          </a:p>
          <a:p>
            <a:pPr algn="just">
              <a:spcBef>
                <a:spcPts val="0"/>
              </a:spcBef>
              <a:buNone/>
            </a:pPr>
            <a:r>
              <a:rPr lang="pt-BR" dirty="0">
                <a:solidFill>
                  <a:srgbClr val="FF0000"/>
                </a:solidFill>
                <a:latin typeface="Calibri" pitchFamily="34" charset="0"/>
              </a:rPr>
              <a:t>d</a:t>
            </a:r>
            <a:r>
              <a:rPr lang="pt-BR" dirty="0" smtClean="0">
                <a:solidFill>
                  <a:srgbClr val="FF0000"/>
                </a:solidFill>
                <a:latin typeface="Calibri" pitchFamily="34" charset="0"/>
              </a:rPr>
              <a:t>ezoito anos</a:t>
            </a:r>
            <a:r>
              <a:rPr lang="pt-BR" dirty="0" smtClean="0">
                <a:latin typeface="Calibri" pitchFamily="34" charset="0"/>
              </a:rPr>
              <a:t>  estará incurso nos seguintes artigos </a:t>
            </a:r>
          </a:p>
          <a:p>
            <a:pPr algn="just">
              <a:spcBef>
                <a:spcPts val="0"/>
              </a:spcBef>
              <a:buNone/>
            </a:pPr>
            <a:r>
              <a:rPr lang="pt-BR" dirty="0" smtClean="0">
                <a:latin typeface="Calibri" pitchFamily="34" charset="0"/>
              </a:rPr>
              <a:t>do </a:t>
            </a:r>
            <a:r>
              <a:rPr lang="pt-BR" b="1" dirty="0" smtClean="0">
                <a:latin typeface="Calibri" pitchFamily="34" charset="0"/>
              </a:rPr>
              <a:t>Código Penal:</a:t>
            </a:r>
            <a:r>
              <a:rPr lang="pt-BR" dirty="0" smtClean="0">
                <a:latin typeface="Calibri" pitchFamily="34" charset="0"/>
              </a:rPr>
              <a:t> </a:t>
            </a:r>
          </a:p>
          <a:p>
            <a:pPr algn="just">
              <a:spcBef>
                <a:spcPts val="0"/>
              </a:spcBef>
              <a:buNone/>
            </a:pPr>
            <a:endParaRPr lang="pt-BR" dirty="0" smtClean="0">
              <a:latin typeface="Calibri" pitchFamily="34" charset="0"/>
            </a:endParaRPr>
          </a:p>
          <a:p>
            <a:pPr algn="just">
              <a:spcBef>
                <a:spcPts val="0"/>
              </a:spcBef>
              <a:buNone/>
            </a:pPr>
            <a:r>
              <a:rPr lang="pt-BR" b="1" dirty="0" smtClean="0">
                <a:latin typeface="Calibri" pitchFamily="34" charset="0"/>
              </a:rPr>
              <a:t>Art.149</a:t>
            </a:r>
            <a:r>
              <a:rPr lang="pt-BR" dirty="0" smtClean="0">
                <a:latin typeface="Calibri" pitchFamily="34" charset="0"/>
              </a:rPr>
              <a:t>: Reduzir alguém à condição análoga à de</a:t>
            </a:r>
          </a:p>
          <a:p>
            <a:pPr algn="just">
              <a:spcBef>
                <a:spcPts val="0"/>
              </a:spcBef>
              <a:buNone/>
            </a:pPr>
            <a:r>
              <a:rPr lang="pt-BR" dirty="0" smtClean="0">
                <a:latin typeface="Calibri" pitchFamily="34" charset="0"/>
              </a:rPr>
              <a:t>escravo. </a:t>
            </a:r>
          </a:p>
          <a:p>
            <a:pPr algn="just">
              <a:spcBef>
                <a:spcPts val="0"/>
              </a:spcBef>
              <a:buNone/>
            </a:pPr>
            <a:r>
              <a:rPr lang="pt-BR" b="1" dirty="0" smtClean="0">
                <a:latin typeface="Calibri" pitchFamily="34" charset="0"/>
              </a:rPr>
              <a:t>Pena</a:t>
            </a:r>
            <a:r>
              <a:rPr lang="pt-BR" dirty="0" smtClean="0">
                <a:latin typeface="Calibri" pitchFamily="34" charset="0"/>
              </a:rPr>
              <a:t>: Reclusão, de dois a oito anos.</a:t>
            </a:r>
          </a:p>
          <a:p>
            <a:pPr algn="just">
              <a:spcBef>
                <a:spcPts val="0"/>
              </a:spcBef>
              <a:buNone/>
            </a:pPr>
            <a:endParaRPr lang="pt-BR" sz="2800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15000"/>
            <a:lum/>
          </a:blip>
          <a:srcRect/>
          <a:stretch>
            <a:fillRect t="-27000" b="-2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04800" y="457200"/>
            <a:ext cx="8534400" cy="6019800"/>
          </a:xfrm>
        </p:spPr>
        <p:txBody>
          <a:bodyPr>
            <a:normAutofit fontScale="92500"/>
          </a:bodyPr>
          <a:lstStyle/>
          <a:p>
            <a:pPr>
              <a:spcBef>
                <a:spcPts val="0"/>
              </a:spcBef>
              <a:buNone/>
            </a:pPr>
            <a:endParaRPr lang="pt-BR" sz="2800" b="1" dirty="0" smtClean="0">
              <a:latin typeface="Calibri" pitchFamily="34" charset="0"/>
            </a:endParaRPr>
          </a:p>
          <a:p>
            <a:pPr algn="ctr">
              <a:spcBef>
                <a:spcPts val="0"/>
              </a:spcBef>
              <a:buNone/>
            </a:pPr>
            <a:r>
              <a:rPr lang="pt-BR" sz="3500" b="1" dirty="0" smtClean="0">
                <a:latin typeface="Calibri" pitchFamily="34" charset="0"/>
              </a:rPr>
              <a:t>Art.203: </a:t>
            </a:r>
            <a:r>
              <a:rPr lang="pt-BR" sz="3500" dirty="0" smtClean="0">
                <a:latin typeface="Calibri" pitchFamily="34" charset="0"/>
              </a:rPr>
              <a:t>Frustrar, mediante fraude ou violência, </a:t>
            </a:r>
          </a:p>
          <a:p>
            <a:pPr algn="ctr">
              <a:spcBef>
                <a:spcPts val="0"/>
              </a:spcBef>
              <a:buNone/>
            </a:pPr>
            <a:r>
              <a:rPr lang="pt-BR" sz="3500" dirty="0" smtClean="0">
                <a:latin typeface="Calibri" pitchFamily="34" charset="0"/>
              </a:rPr>
              <a:t>Direito assegurado pela legislação do trabalho. </a:t>
            </a:r>
          </a:p>
          <a:p>
            <a:pPr algn="ctr">
              <a:spcBef>
                <a:spcPts val="0"/>
              </a:spcBef>
              <a:buNone/>
            </a:pPr>
            <a:r>
              <a:rPr lang="pt-BR" sz="3500" b="1" dirty="0" smtClean="0">
                <a:latin typeface="Calibri" pitchFamily="34" charset="0"/>
              </a:rPr>
              <a:t>Pena:</a:t>
            </a:r>
            <a:r>
              <a:rPr lang="pt-BR" sz="3500" dirty="0" smtClean="0">
                <a:latin typeface="Calibri" pitchFamily="34" charset="0"/>
              </a:rPr>
              <a:t> detenção, de um mês a um ano, e multa, </a:t>
            </a:r>
          </a:p>
          <a:p>
            <a:pPr algn="ctr">
              <a:spcBef>
                <a:spcPts val="0"/>
              </a:spcBef>
              <a:buNone/>
            </a:pPr>
            <a:r>
              <a:rPr lang="pt-BR" sz="3500" dirty="0" smtClean="0">
                <a:latin typeface="Calibri" pitchFamily="34" charset="0"/>
              </a:rPr>
              <a:t>além da pena correspondente à violência.</a:t>
            </a:r>
          </a:p>
          <a:p>
            <a:pPr algn="ctr">
              <a:spcBef>
                <a:spcPts val="0"/>
              </a:spcBef>
              <a:buNone/>
            </a:pPr>
            <a:endParaRPr lang="pt-BR" sz="3500" b="1" dirty="0">
              <a:latin typeface="Calibri" pitchFamily="34" charset="0"/>
            </a:endParaRPr>
          </a:p>
          <a:p>
            <a:pPr algn="ctr">
              <a:spcBef>
                <a:spcPts val="0"/>
              </a:spcBef>
              <a:buNone/>
            </a:pPr>
            <a:endParaRPr lang="pt-BR" sz="3500" b="1" dirty="0" smtClean="0">
              <a:latin typeface="Calibri" pitchFamily="34" charset="0"/>
            </a:endParaRPr>
          </a:p>
          <a:p>
            <a:pPr algn="ctr">
              <a:spcBef>
                <a:spcPts val="0"/>
              </a:spcBef>
              <a:buNone/>
            </a:pPr>
            <a:r>
              <a:rPr lang="pt-BR" sz="3500" b="1" dirty="0" smtClean="0">
                <a:latin typeface="Calibri" pitchFamily="34" charset="0"/>
              </a:rPr>
              <a:t>Art</a:t>
            </a:r>
            <a:r>
              <a:rPr lang="pt-BR" sz="3500" b="1" dirty="0">
                <a:latin typeface="Calibri" pitchFamily="34" charset="0"/>
              </a:rPr>
              <a:t>. 207</a:t>
            </a:r>
            <a:r>
              <a:rPr lang="pt-BR" sz="3500" dirty="0">
                <a:latin typeface="Calibri" pitchFamily="34" charset="0"/>
              </a:rPr>
              <a:t>: Aliciar trabalhadores, com o fim de </a:t>
            </a:r>
            <a:r>
              <a:rPr lang="pt-BR" sz="3500" dirty="0" smtClean="0">
                <a:latin typeface="Calibri" pitchFamily="34" charset="0"/>
              </a:rPr>
              <a:t>levá-</a:t>
            </a:r>
          </a:p>
          <a:p>
            <a:pPr algn="ctr">
              <a:spcBef>
                <a:spcPts val="0"/>
              </a:spcBef>
              <a:buNone/>
            </a:pPr>
            <a:r>
              <a:rPr lang="pt-BR" sz="3500" dirty="0" smtClean="0">
                <a:latin typeface="Calibri" pitchFamily="34" charset="0"/>
              </a:rPr>
              <a:t>los de uma  </a:t>
            </a:r>
            <a:r>
              <a:rPr lang="pt-BR" sz="3500" dirty="0">
                <a:latin typeface="Calibri" pitchFamily="34" charset="0"/>
              </a:rPr>
              <a:t>para outra localidade do território </a:t>
            </a:r>
            <a:endParaRPr lang="pt-BR" sz="3500" dirty="0" smtClean="0">
              <a:latin typeface="Calibri" pitchFamily="34" charset="0"/>
            </a:endParaRPr>
          </a:p>
          <a:p>
            <a:pPr algn="ctr">
              <a:spcBef>
                <a:spcPts val="0"/>
              </a:spcBef>
              <a:buNone/>
            </a:pPr>
            <a:r>
              <a:rPr lang="pt-BR" sz="3500" dirty="0" smtClean="0">
                <a:latin typeface="Calibri" pitchFamily="34" charset="0"/>
              </a:rPr>
              <a:t>nacional</a:t>
            </a:r>
            <a:r>
              <a:rPr lang="pt-BR" sz="3500" dirty="0">
                <a:latin typeface="Calibri" pitchFamily="34" charset="0"/>
              </a:rPr>
              <a:t>. </a:t>
            </a:r>
            <a:endParaRPr lang="pt-BR" sz="3500" dirty="0" smtClean="0">
              <a:latin typeface="Calibri" pitchFamily="34" charset="0"/>
            </a:endParaRPr>
          </a:p>
          <a:p>
            <a:pPr algn="ctr">
              <a:spcBef>
                <a:spcPts val="0"/>
              </a:spcBef>
              <a:buNone/>
            </a:pPr>
            <a:r>
              <a:rPr lang="pt-BR" sz="3500" b="1" dirty="0" smtClean="0">
                <a:latin typeface="Calibri" pitchFamily="34" charset="0"/>
              </a:rPr>
              <a:t>Pena</a:t>
            </a:r>
            <a:r>
              <a:rPr lang="pt-BR" sz="3500" b="1" dirty="0">
                <a:latin typeface="Calibri" pitchFamily="34" charset="0"/>
              </a:rPr>
              <a:t>: </a:t>
            </a:r>
            <a:r>
              <a:rPr lang="pt-BR" sz="3500" dirty="0">
                <a:latin typeface="Calibri" pitchFamily="34" charset="0"/>
              </a:rPr>
              <a:t>detenção, de dois meses a um </a:t>
            </a:r>
            <a:r>
              <a:rPr lang="pt-BR" sz="3500" dirty="0" smtClean="0">
                <a:latin typeface="Calibri" pitchFamily="34" charset="0"/>
              </a:rPr>
              <a:t>ano, </a:t>
            </a:r>
            <a:r>
              <a:rPr lang="pt-BR" sz="3500" dirty="0">
                <a:latin typeface="Calibri" pitchFamily="34" charset="0"/>
              </a:rPr>
              <a:t>e </a:t>
            </a:r>
            <a:endParaRPr lang="pt-BR" sz="3500" dirty="0" smtClean="0">
              <a:latin typeface="Calibri" pitchFamily="34" charset="0"/>
            </a:endParaRPr>
          </a:p>
          <a:p>
            <a:pPr algn="ctr">
              <a:spcBef>
                <a:spcPts val="0"/>
              </a:spcBef>
              <a:buNone/>
            </a:pPr>
            <a:r>
              <a:rPr lang="pt-BR" sz="3500" dirty="0" smtClean="0">
                <a:latin typeface="Calibri" pitchFamily="34" charset="0"/>
              </a:rPr>
              <a:t>multa.</a:t>
            </a:r>
          </a:p>
          <a:p>
            <a:pPr>
              <a:spcBef>
                <a:spcPts val="0"/>
              </a:spcBef>
              <a:buNone/>
            </a:pPr>
            <a:endParaRPr lang="pt-BR" sz="2800" dirty="0">
              <a:latin typeface="Calibri" pitchFamily="34" charset="0"/>
            </a:endParaRPr>
          </a:p>
          <a:p>
            <a:pPr>
              <a:spcBef>
                <a:spcPts val="0"/>
              </a:spcBef>
              <a:buNone/>
            </a:pPr>
            <a:endParaRPr lang="pt-BR" sz="28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15000"/>
            <a:lum/>
          </a:blip>
          <a:srcRect/>
          <a:stretch>
            <a:fillRect t="-27000" b="-2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04800" y="304800"/>
            <a:ext cx="8534400" cy="6172200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pt-BR" b="1" u="sng" dirty="0" smtClean="0"/>
              <a:t>I - Direito à profissionalização </a:t>
            </a:r>
            <a:endParaRPr lang="pt-BR" b="1" u="sng" dirty="0"/>
          </a:p>
          <a:p>
            <a:pPr algn="ctr">
              <a:buNone/>
            </a:pPr>
            <a:r>
              <a:rPr lang="pt-BR" b="1" u="sng" dirty="0" smtClean="0"/>
              <a:t>e à proteção no Trabalho:</a:t>
            </a:r>
          </a:p>
          <a:p>
            <a:pPr algn="ctr">
              <a:buNone/>
            </a:pPr>
            <a:r>
              <a:rPr lang="pt-BR" b="1" u="sng" dirty="0" smtClean="0"/>
              <a:t/>
            </a:r>
            <a:br>
              <a:rPr lang="pt-BR" b="1" u="sng" dirty="0" smtClean="0"/>
            </a:br>
            <a:r>
              <a:rPr lang="pt-BR" b="1" dirty="0" smtClean="0"/>
              <a:t>Art. 60</a:t>
            </a:r>
            <a:r>
              <a:rPr lang="pt-BR" dirty="0" smtClean="0"/>
              <a:t>: É proibido qualquer trabalho a menores de quatorze anos de idade, salvo na condição de aprendiz.</a:t>
            </a:r>
            <a:br>
              <a:rPr lang="pt-BR" dirty="0" smtClean="0"/>
            </a:br>
            <a:r>
              <a:rPr lang="pt-BR" b="1" dirty="0" smtClean="0"/>
              <a:t>Art. 61</a:t>
            </a:r>
            <a:r>
              <a:rPr lang="pt-BR" dirty="0" smtClean="0"/>
              <a:t>: A proteção ao trabalho dos adolescentes é regulada por legislação especial, sem prejuízo do disposto nesta Lei.</a:t>
            </a:r>
            <a:br>
              <a:rPr lang="pt-BR" dirty="0" smtClean="0"/>
            </a:br>
            <a:r>
              <a:rPr lang="pt-BR" b="1" dirty="0" smtClean="0"/>
              <a:t>Art. 62</a:t>
            </a:r>
            <a:r>
              <a:rPr lang="pt-BR" dirty="0" smtClean="0"/>
              <a:t>: Considera-se aprendizagem a formação técnico-profissional ministrada segundo as diretrizes e bases da legislação da educação em vigor.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15000"/>
            <a:lum/>
          </a:blip>
          <a:srcRect/>
          <a:stretch>
            <a:fillRect t="-27000" b="-2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04800" y="381000"/>
            <a:ext cx="8458200" cy="61722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pt-BR" b="1" u="sng" dirty="0" smtClean="0">
                <a:latin typeface="Calibri" pitchFamily="34" charset="0"/>
              </a:rPr>
              <a:t>A EXPLORAÇÃO DO TRABALHO INFANTIL:</a:t>
            </a:r>
          </a:p>
          <a:p>
            <a:pPr algn="ctr">
              <a:buNone/>
            </a:pPr>
            <a:endParaRPr lang="pt-BR" sz="2800" dirty="0" smtClean="0">
              <a:latin typeface="Calibri" pitchFamily="34" charset="0"/>
            </a:endParaRPr>
          </a:p>
          <a:p>
            <a:pPr algn="ctr">
              <a:buNone/>
            </a:pPr>
            <a:r>
              <a:rPr lang="pt-BR" sz="2800" dirty="0" smtClean="0"/>
              <a:t>Um dos maiores problemas atualmente existentes no Brasil é a exploração do Trabalho Infantil, que tem sido desvirtuado de uma forma acentuada. Principalmente nas regiões mais vulneráveis e com populações menos esclarecidas de nosso País.</a:t>
            </a:r>
            <a:br>
              <a:rPr lang="pt-BR" sz="2800" dirty="0" smtClean="0"/>
            </a:br>
            <a:r>
              <a:rPr lang="pt-BR" sz="2800" dirty="0" smtClean="0"/>
              <a:t/>
            </a:r>
            <a:br>
              <a:rPr lang="pt-BR" sz="2800" dirty="0" smtClean="0"/>
            </a:br>
            <a:r>
              <a:rPr lang="pt-BR" sz="2800" dirty="0" smtClean="0"/>
              <a:t>Não são poucas as pessoas de caráter duvidoso que utilizam crianças ou adolescentes, sobre os quais têm autoridade, guarda ou vigilância, para através destas, praticar ilícitos penais.</a:t>
            </a:r>
            <a:endParaRPr lang="pt-BR" sz="28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15000"/>
            <a:lum/>
          </a:blip>
          <a:srcRect/>
          <a:stretch>
            <a:fillRect t="-27000" b="-2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04800" y="457200"/>
            <a:ext cx="8610600" cy="6096000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pt-BR" b="1" dirty="0"/>
              <a:t>Os mais comuns são</a:t>
            </a:r>
            <a:r>
              <a:rPr lang="pt-BR" b="1" dirty="0" smtClean="0"/>
              <a:t>:</a:t>
            </a:r>
          </a:p>
          <a:p>
            <a:pPr>
              <a:buNone/>
            </a:pPr>
            <a:endParaRPr lang="pt-BR" dirty="0" smtClean="0"/>
          </a:p>
          <a:p>
            <a:pPr>
              <a:lnSpc>
                <a:spcPct val="110000"/>
              </a:lnSpc>
              <a:spcBef>
                <a:spcPts val="600"/>
              </a:spcBef>
              <a:buNone/>
            </a:pPr>
            <a:r>
              <a:rPr lang="pt-BR" sz="3000" dirty="0" smtClean="0">
                <a:latin typeface="Calibri" pitchFamily="34" charset="0"/>
              </a:rPr>
              <a:t>1- Mendicância </a:t>
            </a:r>
            <a:r>
              <a:rPr lang="pt-BR" sz="3000" dirty="0">
                <a:latin typeface="Calibri" pitchFamily="34" charset="0"/>
              </a:rPr>
              <a:t>(art. 60, LCP); </a:t>
            </a:r>
            <a:br>
              <a:rPr lang="pt-BR" sz="3000" dirty="0">
                <a:latin typeface="Calibri" pitchFamily="34" charset="0"/>
              </a:rPr>
            </a:br>
            <a:endParaRPr lang="pt-BR" sz="3000" dirty="0" smtClean="0">
              <a:latin typeface="Calibri" pitchFamily="34" charset="0"/>
            </a:endParaRPr>
          </a:p>
          <a:p>
            <a:pPr>
              <a:lnSpc>
                <a:spcPct val="110000"/>
              </a:lnSpc>
              <a:spcBef>
                <a:spcPts val="600"/>
              </a:spcBef>
              <a:buNone/>
            </a:pPr>
            <a:r>
              <a:rPr lang="pt-BR" sz="3000" dirty="0" smtClean="0">
                <a:latin typeface="Calibri" pitchFamily="34" charset="0"/>
              </a:rPr>
              <a:t>2- Redução </a:t>
            </a:r>
            <a:r>
              <a:rPr lang="pt-BR" sz="3000" dirty="0">
                <a:latin typeface="Calibri" pitchFamily="34" charset="0"/>
              </a:rPr>
              <a:t>à situação análoga à de escravo; </a:t>
            </a:r>
            <a:br>
              <a:rPr lang="pt-BR" sz="3000" dirty="0">
                <a:latin typeface="Calibri" pitchFamily="34" charset="0"/>
              </a:rPr>
            </a:br>
            <a:endParaRPr lang="pt-BR" sz="3000" dirty="0" smtClean="0">
              <a:latin typeface="Calibri" pitchFamily="34" charset="0"/>
            </a:endParaRPr>
          </a:p>
          <a:p>
            <a:pPr>
              <a:lnSpc>
                <a:spcPct val="110000"/>
              </a:lnSpc>
              <a:spcBef>
                <a:spcPts val="600"/>
              </a:spcBef>
              <a:buNone/>
            </a:pPr>
            <a:r>
              <a:rPr lang="pt-BR" sz="3000" dirty="0" smtClean="0">
                <a:latin typeface="Calibri" pitchFamily="34" charset="0"/>
              </a:rPr>
              <a:t>3- Maus </a:t>
            </a:r>
            <a:r>
              <a:rPr lang="pt-BR" sz="3000" dirty="0">
                <a:latin typeface="Calibri" pitchFamily="34" charset="0"/>
              </a:rPr>
              <a:t>Tratos </a:t>
            </a:r>
            <a:r>
              <a:rPr lang="pt-BR" sz="3000" dirty="0" smtClean="0">
                <a:latin typeface="Calibri" pitchFamily="34" charset="0"/>
              </a:rPr>
              <a:t>(Art</a:t>
            </a:r>
            <a:r>
              <a:rPr lang="pt-BR" sz="3000" dirty="0">
                <a:latin typeface="Calibri" pitchFamily="34" charset="0"/>
              </a:rPr>
              <a:t>. 136, CP); </a:t>
            </a:r>
            <a:br>
              <a:rPr lang="pt-BR" sz="3000" dirty="0">
                <a:latin typeface="Calibri" pitchFamily="34" charset="0"/>
              </a:rPr>
            </a:br>
            <a:endParaRPr lang="pt-BR" sz="3000" dirty="0" smtClean="0">
              <a:latin typeface="Calibri" pitchFamily="34" charset="0"/>
            </a:endParaRPr>
          </a:p>
          <a:p>
            <a:pPr>
              <a:lnSpc>
                <a:spcPct val="110000"/>
              </a:lnSpc>
              <a:spcBef>
                <a:spcPts val="600"/>
              </a:spcBef>
              <a:buNone/>
            </a:pPr>
            <a:r>
              <a:rPr lang="pt-BR" sz="3000" dirty="0" smtClean="0">
                <a:latin typeface="Calibri" pitchFamily="34" charset="0"/>
              </a:rPr>
              <a:t>4- Exploração </a:t>
            </a:r>
            <a:r>
              <a:rPr lang="pt-BR" sz="3000" dirty="0">
                <a:latin typeface="Calibri" pitchFamily="34" charset="0"/>
              </a:rPr>
              <a:t>da prostituição de menores (Art. 244, ECA); </a:t>
            </a:r>
            <a:br>
              <a:rPr lang="pt-BR" sz="3000" dirty="0">
                <a:latin typeface="Calibri" pitchFamily="34" charset="0"/>
              </a:rPr>
            </a:br>
            <a:endParaRPr lang="pt-BR" sz="3000" dirty="0" smtClean="0">
              <a:latin typeface="Calibri" pitchFamily="34" charset="0"/>
            </a:endParaRPr>
          </a:p>
          <a:p>
            <a:pPr>
              <a:lnSpc>
                <a:spcPct val="110000"/>
              </a:lnSpc>
              <a:spcBef>
                <a:spcPts val="600"/>
              </a:spcBef>
              <a:buNone/>
            </a:pPr>
            <a:r>
              <a:rPr lang="pt-BR" sz="3000" dirty="0" smtClean="0">
                <a:latin typeface="Calibri" pitchFamily="34" charset="0"/>
              </a:rPr>
              <a:t>5- Pornografia </a:t>
            </a:r>
            <a:r>
              <a:rPr lang="pt-BR" sz="3000" dirty="0">
                <a:latin typeface="Calibri" pitchFamily="34" charset="0"/>
              </a:rPr>
              <a:t>de </a:t>
            </a:r>
            <a:r>
              <a:rPr lang="pt-BR" sz="3000" dirty="0" smtClean="0">
                <a:latin typeface="Calibri" pitchFamily="34" charset="0"/>
              </a:rPr>
              <a:t>Menores (Art. 240 e 241, ECA); </a:t>
            </a:r>
          </a:p>
          <a:p>
            <a:pPr>
              <a:lnSpc>
                <a:spcPct val="110000"/>
              </a:lnSpc>
              <a:spcBef>
                <a:spcPts val="600"/>
              </a:spcBef>
              <a:buNone/>
            </a:pPr>
            <a:endParaRPr lang="pt-BR" sz="3000" dirty="0" smtClean="0">
              <a:latin typeface="Calibri" pitchFamily="34" charset="0"/>
            </a:endParaRPr>
          </a:p>
          <a:p>
            <a:pPr>
              <a:lnSpc>
                <a:spcPct val="110000"/>
              </a:lnSpc>
              <a:spcBef>
                <a:spcPts val="600"/>
              </a:spcBef>
              <a:buNone/>
            </a:pPr>
            <a:r>
              <a:rPr lang="pt-BR" sz="3000" dirty="0" smtClean="0">
                <a:latin typeface="Calibri" pitchFamily="34" charset="0"/>
              </a:rPr>
              <a:t>6- Venda ou tráfico de menores (Art. 239, ECA).</a:t>
            </a:r>
            <a:endParaRPr lang="pt-BR" sz="3000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15000"/>
            <a:lum/>
          </a:blip>
          <a:srcRect/>
          <a:stretch>
            <a:fillRect t="-27000" b="-2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04800" y="304800"/>
            <a:ext cx="8610600" cy="60960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pt-BR" sz="2400" b="1" u="sng" dirty="0" smtClean="0">
                <a:latin typeface="Calibri" pitchFamily="34" charset="0"/>
              </a:rPr>
              <a:t>VIOLÊNCIA DOMÉSTICA E INTRAFAMILIAR</a:t>
            </a:r>
            <a:r>
              <a:rPr lang="pt-BR" sz="2400" dirty="0" smtClean="0">
                <a:latin typeface="Calibri" pitchFamily="34" charset="0"/>
              </a:rPr>
              <a:t>:</a:t>
            </a:r>
            <a:br>
              <a:rPr lang="pt-BR" sz="2400" dirty="0" smtClean="0">
                <a:latin typeface="Calibri" pitchFamily="34" charset="0"/>
              </a:rPr>
            </a:br>
            <a:r>
              <a:rPr lang="pt-BR" sz="2400" dirty="0" smtClean="0">
                <a:latin typeface="Calibri" pitchFamily="34" charset="0"/>
              </a:rPr>
              <a:t/>
            </a:r>
            <a:br>
              <a:rPr lang="pt-BR" sz="2400" dirty="0" smtClean="0">
                <a:latin typeface="Calibri" pitchFamily="34" charset="0"/>
              </a:rPr>
            </a:br>
            <a:r>
              <a:rPr lang="pt-BR" sz="2400" b="1" dirty="0" smtClean="0">
                <a:latin typeface="Calibri" pitchFamily="34" charset="0"/>
              </a:rPr>
              <a:t>1 - Violência doméstica</a:t>
            </a:r>
            <a:r>
              <a:rPr lang="pt-BR" sz="2400" dirty="0" smtClean="0">
                <a:latin typeface="Calibri" pitchFamily="34" charset="0"/>
              </a:rPr>
              <a:t>: é toda ação ou  omissão praticada pelos pais, parentes ou responsáveis, contra criança, adolescente, pessoa com deficiência, ou por um cônjuge contra o outro, sendo capaz de causar dano físico, sexual e/ou psicológico à vítima.</a:t>
            </a:r>
          </a:p>
          <a:p>
            <a:pPr algn="ctr">
              <a:buNone/>
            </a:pPr>
            <a:endParaRPr lang="pt-BR" sz="2400" dirty="0" smtClean="0">
              <a:latin typeface="Calibri" pitchFamily="34" charset="0"/>
            </a:endParaRPr>
          </a:p>
          <a:p>
            <a:pPr algn="ctr">
              <a:buNone/>
            </a:pPr>
            <a:r>
              <a:rPr lang="pt-BR" sz="2400" b="1" dirty="0" smtClean="0">
                <a:latin typeface="Calibri" pitchFamily="34" charset="0"/>
              </a:rPr>
              <a:t>2 - Violência Intrafamiliar</a:t>
            </a:r>
            <a:r>
              <a:rPr lang="pt-BR" sz="2400" dirty="0" smtClean="0">
                <a:latin typeface="Calibri" pitchFamily="34" charset="0"/>
              </a:rPr>
              <a:t>: é toda ação ou omissão que prejudique o bem estar, a integridade física e/ou psicológica; a liberdade e/ou o desenvolvimento de outro membro da família, incluindo pessoas que possam assumir função parental, ainda que sem laços de consanguinidade.</a:t>
            </a:r>
          </a:p>
          <a:p>
            <a:pPr algn="ctr">
              <a:buNone/>
            </a:pPr>
            <a:r>
              <a:rPr lang="pt-BR" sz="2400" dirty="0" smtClean="0">
                <a:latin typeface="Calibri" pitchFamily="34" charset="0"/>
              </a:rPr>
              <a:t>A diferença entre </a:t>
            </a:r>
            <a:r>
              <a:rPr lang="pt-BR" sz="2400" u="sng" dirty="0" smtClean="0">
                <a:latin typeface="Calibri" pitchFamily="34" charset="0"/>
              </a:rPr>
              <a:t>Violência Doméstica </a:t>
            </a:r>
            <a:r>
              <a:rPr lang="pt-BR" sz="2400" dirty="0" smtClean="0">
                <a:latin typeface="Calibri" pitchFamily="34" charset="0"/>
              </a:rPr>
              <a:t>e a </a:t>
            </a:r>
            <a:r>
              <a:rPr lang="pt-BR" sz="2400" u="sng" dirty="0" smtClean="0">
                <a:latin typeface="Calibri" pitchFamily="34" charset="0"/>
              </a:rPr>
              <a:t>Violência Intrafamiliar</a:t>
            </a:r>
            <a:r>
              <a:rPr lang="pt-BR" sz="2400" dirty="0" smtClean="0">
                <a:latin typeface="Calibri" pitchFamily="34" charset="0"/>
              </a:rPr>
              <a:t> é que a primeira inclui pessoas que convivem no mesmo espaço doméstico sem função parental.</a:t>
            </a:r>
            <a:endParaRPr lang="pt-BR" sz="24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15000"/>
            <a:lum/>
          </a:blip>
          <a:srcRect/>
          <a:stretch>
            <a:fillRect t="-27000" b="-2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1000" y="381000"/>
            <a:ext cx="8382000" cy="6248400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pt-BR" sz="3600" b="1" u="sng" dirty="0" smtClean="0">
              <a:latin typeface="Calibri" pitchFamily="34" charset="0"/>
            </a:endParaRPr>
          </a:p>
          <a:p>
            <a:pPr algn="ctr">
              <a:buNone/>
            </a:pPr>
            <a:r>
              <a:rPr lang="pt-BR" sz="3600" b="1" u="sng" dirty="0" smtClean="0">
                <a:latin typeface="Calibri" pitchFamily="34" charset="0"/>
              </a:rPr>
              <a:t>TRABALHO INFANTIL ILÍCITO:</a:t>
            </a:r>
          </a:p>
          <a:p>
            <a:pPr algn="ctr">
              <a:buNone/>
            </a:pPr>
            <a:r>
              <a:rPr lang="pt-BR" sz="3600" b="1" u="sng" dirty="0" smtClean="0">
                <a:latin typeface="Calibri" pitchFamily="34" charset="0"/>
              </a:rPr>
              <a:t/>
            </a:r>
            <a:br>
              <a:rPr lang="pt-BR" sz="3600" b="1" u="sng" dirty="0" smtClean="0">
                <a:latin typeface="Calibri" pitchFamily="34" charset="0"/>
              </a:rPr>
            </a:br>
            <a:r>
              <a:rPr lang="pt-BR" sz="3600" dirty="0" smtClean="0">
                <a:latin typeface="Calibri" pitchFamily="34" charset="0"/>
              </a:rPr>
              <a:t>Infelizmente, o trabalho infantil de forma indiscriminada acaba prejudicando os estudos da criança e do adolescente, que na maioria das vezes ingressa na fase adulta sem uma habilitação ou uma profissionalização que lhe permita a obtenção de melhores salários.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15000"/>
            <a:lum/>
          </a:blip>
          <a:srcRect/>
          <a:stretch>
            <a:fillRect t="-27000" b="-2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28600" y="228600"/>
            <a:ext cx="8534400" cy="6248400"/>
          </a:xfrm>
        </p:spPr>
        <p:txBody>
          <a:bodyPr/>
          <a:lstStyle/>
          <a:p>
            <a:pPr algn="ctr">
              <a:buNone/>
            </a:pPr>
            <a:r>
              <a:rPr lang="pt-BR" sz="2800" b="1" u="sng" dirty="0" smtClean="0">
                <a:latin typeface="Calibri" pitchFamily="34" charset="0"/>
              </a:rPr>
              <a:t>Existem vários tipos de </a:t>
            </a:r>
          </a:p>
          <a:p>
            <a:pPr algn="ctr">
              <a:buNone/>
            </a:pPr>
            <a:r>
              <a:rPr lang="pt-BR" sz="2800" b="1" u="sng" dirty="0" smtClean="0">
                <a:latin typeface="Calibri" pitchFamily="34" charset="0"/>
              </a:rPr>
              <a:t>Exploração do Trabalho Infantil</a:t>
            </a:r>
            <a:r>
              <a:rPr lang="pt-BR" sz="2800" dirty="0" smtClean="0">
                <a:latin typeface="Calibri" pitchFamily="34" charset="0"/>
              </a:rPr>
              <a:t>:</a:t>
            </a:r>
          </a:p>
          <a:p>
            <a:pPr algn="ctr">
              <a:buNone/>
            </a:pPr>
            <a:r>
              <a:rPr lang="pt-BR" sz="2800" dirty="0" smtClean="0">
                <a:latin typeface="Calibri" pitchFamily="34" charset="0"/>
              </a:rPr>
              <a:t/>
            </a:r>
            <a:br>
              <a:rPr lang="pt-BR" sz="2800" dirty="0" smtClean="0">
                <a:latin typeface="Calibri" pitchFamily="34" charset="0"/>
              </a:rPr>
            </a:br>
            <a:r>
              <a:rPr lang="pt-BR" sz="2800" b="1" u="sng" dirty="0" smtClean="0">
                <a:latin typeface="Calibri" pitchFamily="34" charset="0"/>
              </a:rPr>
              <a:t>1 - Trabalho Infantil no ambiente familiar</a:t>
            </a:r>
            <a:r>
              <a:rPr lang="pt-BR" sz="2800" dirty="0" smtClean="0">
                <a:latin typeface="Calibri" pitchFamily="34" charset="0"/>
              </a:rPr>
              <a:t>: o menor de 16 anos trabalha com os pais ou parentes e em função deles, na própria residência, na agricultura, pecuária, artesanato, em casa de farinha, oficina, ou mesmo como ambulante.</a:t>
            </a:r>
          </a:p>
          <a:p>
            <a:pPr algn="ctr">
              <a:buNone/>
            </a:pPr>
            <a:endParaRPr lang="pt-BR" sz="2800" dirty="0" smtClean="0">
              <a:latin typeface="Calibri" pitchFamily="34" charset="0"/>
            </a:endParaRPr>
          </a:p>
          <a:p>
            <a:pPr algn="ctr">
              <a:buNone/>
            </a:pPr>
            <a:r>
              <a:rPr lang="pt-BR" sz="2800" b="1" u="sng" dirty="0" smtClean="0">
                <a:latin typeface="Calibri" pitchFamily="34" charset="0"/>
              </a:rPr>
              <a:t>2 - Trabalho Infantil doméstico</a:t>
            </a:r>
            <a:r>
              <a:rPr lang="pt-BR" sz="2800" dirty="0" smtClean="0">
                <a:latin typeface="Calibri" pitchFamily="34" charset="0"/>
              </a:rPr>
              <a:t>: o menor de 16 anos trabalha para terceiros, em suas residências, na limpeza e arrumação da casa, da oficina, ou mesmo como babá.</a:t>
            </a:r>
          </a:p>
          <a:p>
            <a:pPr>
              <a:buNone/>
            </a:pP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15000"/>
            <a:lum/>
          </a:blip>
          <a:srcRect/>
          <a:stretch>
            <a:fillRect t="-27000" b="-2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04800" y="533400"/>
            <a:ext cx="8458200" cy="5867400"/>
          </a:xfrm>
        </p:spPr>
        <p:txBody>
          <a:bodyPr>
            <a:noAutofit/>
          </a:bodyPr>
          <a:lstStyle/>
          <a:p>
            <a:pPr algn="ctr">
              <a:spcBef>
                <a:spcPts val="0"/>
              </a:spcBef>
              <a:buNone/>
            </a:pPr>
            <a:endParaRPr lang="pt-BR" sz="2600" b="1" u="sng" dirty="0" smtClean="0">
              <a:latin typeface="Calibri" pitchFamily="34" charset="0"/>
            </a:endParaRPr>
          </a:p>
          <a:p>
            <a:pPr algn="ctr">
              <a:spcBef>
                <a:spcPts val="0"/>
              </a:spcBef>
              <a:buNone/>
            </a:pPr>
            <a:r>
              <a:rPr lang="pt-BR" sz="2600" b="1" u="sng" dirty="0" smtClean="0">
                <a:latin typeface="Calibri" pitchFamily="34" charset="0"/>
              </a:rPr>
              <a:t>3 - Trabalho </a:t>
            </a:r>
            <a:r>
              <a:rPr lang="pt-BR" sz="2600" b="1" u="sng" dirty="0">
                <a:latin typeface="Calibri" pitchFamily="34" charset="0"/>
              </a:rPr>
              <a:t>Infantil em benefício de terceiro</a:t>
            </a:r>
            <a:r>
              <a:rPr lang="pt-BR" sz="2600" dirty="0">
                <a:latin typeface="Calibri" pitchFamily="34" charset="0"/>
              </a:rPr>
              <a:t>: o menor de </a:t>
            </a:r>
            <a:endParaRPr lang="pt-BR" sz="2600" dirty="0" smtClean="0">
              <a:latin typeface="Calibri" pitchFamily="34" charset="0"/>
            </a:endParaRPr>
          </a:p>
          <a:p>
            <a:pPr algn="ctr">
              <a:spcBef>
                <a:spcPts val="0"/>
              </a:spcBef>
              <a:buNone/>
            </a:pPr>
            <a:r>
              <a:rPr lang="pt-BR" sz="2600" dirty="0" smtClean="0">
                <a:latin typeface="Calibri" pitchFamily="34" charset="0"/>
              </a:rPr>
              <a:t>16 </a:t>
            </a:r>
            <a:r>
              <a:rPr lang="pt-BR" sz="2600" dirty="0">
                <a:latin typeface="Calibri" pitchFamily="34" charset="0"/>
              </a:rPr>
              <a:t>anos realiza trabalhos que </a:t>
            </a:r>
            <a:r>
              <a:rPr lang="pt-BR" sz="2600" dirty="0" smtClean="0">
                <a:latin typeface="Calibri" pitchFamily="34" charset="0"/>
              </a:rPr>
              <a:t>beneficiem  economicamente </a:t>
            </a:r>
            <a:r>
              <a:rPr lang="pt-BR" sz="2600" dirty="0">
                <a:latin typeface="Calibri" pitchFamily="34" charset="0"/>
              </a:rPr>
              <a:t>a </a:t>
            </a:r>
            <a:endParaRPr lang="pt-BR" sz="2600" dirty="0" smtClean="0">
              <a:latin typeface="Calibri" pitchFamily="34" charset="0"/>
            </a:endParaRPr>
          </a:p>
          <a:p>
            <a:pPr algn="ctr">
              <a:spcBef>
                <a:spcPts val="0"/>
              </a:spcBef>
              <a:buNone/>
            </a:pPr>
            <a:r>
              <a:rPr lang="pt-BR" sz="2600" dirty="0" smtClean="0">
                <a:latin typeface="Calibri" pitchFamily="34" charset="0"/>
              </a:rPr>
              <a:t>terceiros</a:t>
            </a:r>
            <a:r>
              <a:rPr lang="pt-BR" sz="2600" dirty="0">
                <a:latin typeface="Calibri" pitchFamily="34" charset="0"/>
              </a:rPr>
              <a:t>, em cerâmicas, pedreiras, </a:t>
            </a:r>
            <a:r>
              <a:rPr lang="pt-BR" sz="2600" dirty="0" smtClean="0">
                <a:latin typeface="Calibri" pitchFamily="34" charset="0"/>
              </a:rPr>
              <a:t> salinas</a:t>
            </a:r>
            <a:r>
              <a:rPr lang="pt-BR" sz="2600" dirty="0">
                <a:latin typeface="Calibri" pitchFamily="34" charset="0"/>
              </a:rPr>
              <a:t>, tecelagem, </a:t>
            </a:r>
            <a:endParaRPr lang="pt-BR" sz="2600" dirty="0" smtClean="0">
              <a:latin typeface="Calibri" pitchFamily="34" charset="0"/>
            </a:endParaRPr>
          </a:p>
          <a:p>
            <a:pPr algn="ctr">
              <a:spcBef>
                <a:spcPts val="0"/>
              </a:spcBef>
              <a:buNone/>
            </a:pPr>
            <a:r>
              <a:rPr lang="pt-BR" sz="2600" dirty="0" smtClean="0">
                <a:latin typeface="Calibri" pitchFamily="34" charset="0"/>
              </a:rPr>
              <a:t>carvoarias</a:t>
            </a:r>
            <a:r>
              <a:rPr lang="pt-BR" sz="2600" dirty="0">
                <a:latin typeface="Calibri" pitchFamily="34" charset="0"/>
              </a:rPr>
              <a:t>, mineração, agricultura, </a:t>
            </a:r>
            <a:r>
              <a:rPr lang="pt-BR" sz="2600" dirty="0" smtClean="0">
                <a:latin typeface="Calibri" pitchFamily="34" charset="0"/>
              </a:rPr>
              <a:t> pecuária</a:t>
            </a:r>
            <a:r>
              <a:rPr lang="pt-BR" sz="2600" dirty="0">
                <a:latin typeface="Calibri" pitchFamily="34" charset="0"/>
              </a:rPr>
              <a:t>, ou </a:t>
            </a:r>
            <a:r>
              <a:rPr lang="pt-BR" sz="2600" dirty="0" smtClean="0">
                <a:latin typeface="Calibri" pitchFamily="34" charset="0"/>
              </a:rPr>
              <a:t>mesmo </a:t>
            </a:r>
          </a:p>
          <a:p>
            <a:pPr algn="ctr">
              <a:spcBef>
                <a:spcPts val="0"/>
              </a:spcBef>
              <a:buNone/>
            </a:pPr>
            <a:r>
              <a:rPr lang="pt-BR" sz="2600" dirty="0" smtClean="0">
                <a:latin typeface="Calibri" pitchFamily="34" charset="0"/>
              </a:rPr>
              <a:t>como </a:t>
            </a:r>
            <a:r>
              <a:rPr lang="pt-BR" sz="2600" dirty="0">
                <a:latin typeface="Calibri" pitchFamily="34" charset="0"/>
              </a:rPr>
              <a:t>ambulante, vendendo </a:t>
            </a:r>
            <a:r>
              <a:rPr lang="pt-BR" sz="2600" dirty="0" smtClean="0">
                <a:latin typeface="Calibri" pitchFamily="34" charset="0"/>
              </a:rPr>
              <a:t>revistas</a:t>
            </a:r>
            <a:r>
              <a:rPr lang="pt-BR" sz="2600" dirty="0">
                <a:latin typeface="Calibri" pitchFamily="34" charset="0"/>
              </a:rPr>
              <a:t>, flores, sorvetes, balas, </a:t>
            </a:r>
            <a:endParaRPr lang="pt-BR" sz="2600" dirty="0" smtClean="0">
              <a:latin typeface="Calibri" pitchFamily="34" charset="0"/>
            </a:endParaRPr>
          </a:p>
          <a:p>
            <a:pPr algn="ctr">
              <a:spcBef>
                <a:spcPts val="0"/>
              </a:spcBef>
              <a:buNone/>
            </a:pPr>
            <a:r>
              <a:rPr lang="pt-BR" sz="2600" dirty="0" smtClean="0">
                <a:latin typeface="Calibri" pitchFamily="34" charset="0"/>
              </a:rPr>
              <a:t>doces</a:t>
            </a:r>
            <a:r>
              <a:rPr lang="pt-BR" sz="2600" dirty="0">
                <a:latin typeface="Calibri" pitchFamily="34" charset="0"/>
              </a:rPr>
              <a:t>, salgados e outros </a:t>
            </a:r>
            <a:r>
              <a:rPr lang="pt-BR" sz="2600" dirty="0" smtClean="0">
                <a:latin typeface="Calibri" pitchFamily="34" charset="0"/>
              </a:rPr>
              <a:t>artigos.</a:t>
            </a:r>
          </a:p>
          <a:p>
            <a:pPr algn="ctr">
              <a:spcBef>
                <a:spcPts val="0"/>
              </a:spcBef>
              <a:buNone/>
            </a:pPr>
            <a:endParaRPr lang="pt-BR" sz="2600" dirty="0" smtClean="0">
              <a:latin typeface="Calibri" pitchFamily="34" charset="0"/>
            </a:endParaRPr>
          </a:p>
          <a:p>
            <a:pPr algn="ctr">
              <a:spcBef>
                <a:spcPts val="0"/>
              </a:spcBef>
              <a:buNone/>
            </a:pPr>
            <a:r>
              <a:rPr lang="pt-BR" sz="2600" b="1" u="sng" dirty="0" smtClean="0">
                <a:latin typeface="Calibri" pitchFamily="34" charset="0"/>
              </a:rPr>
              <a:t>4 - Trabalho </a:t>
            </a:r>
            <a:r>
              <a:rPr lang="pt-BR" sz="2600" b="1" u="sng" dirty="0">
                <a:latin typeface="Calibri" pitchFamily="34" charset="0"/>
              </a:rPr>
              <a:t>Infantil por conta própria</a:t>
            </a:r>
            <a:r>
              <a:rPr lang="pt-BR" sz="2600" dirty="0">
                <a:latin typeface="Calibri" pitchFamily="34" charset="0"/>
              </a:rPr>
              <a:t>: o menor de 16 anos </a:t>
            </a:r>
            <a:endParaRPr lang="pt-BR" sz="2600" dirty="0" smtClean="0">
              <a:latin typeface="Calibri" pitchFamily="34" charset="0"/>
            </a:endParaRPr>
          </a:p>
          <a:p>
            <a:pPr algn="ctr">
              <a:spcBef>
                <a:spcPts val="0"/>
              </a:spcBef>
              <a:buNone/>
            </a:pPr>
            <a:r>
              <a:rPr lang="pt-BR" sz="2600" dirty="0" smtClean="0">
                <a:latin typeface="Calibri" pitchFamily="34" charset="0"/>
              </a:rPr>
              <a:t>exerce </a:t>
            </a:r>
            <a:r>
              <a:rPr lang="pt-BR" sz="2600" dirty="0">
                <a:latin typeface="Calibri" pitchFamily="34" charset="0"/>
              </a:rPr>
              <a:t>atividade laboral, sem vínculo familiar, mas para a </a:t>
            </a:r>
            <a:endParaRPr lang="pt-BR" sz="2600" dirty="0" smtClean="0">
              <a:latin typeface="Calibri" pitchFamily="34" charset="0"/>
            </a:endParaRPr>
          </a:p>
          <a:p>
            <a:pPr algn="ctr">
              <a:spcBef>
                <a:spcPts val="0"/>
              </a:spcBef>
              <a:buNone/>
            </a:pPr>
            <a:r>
              <a:rPr lang="pt-BR" sz="2600" dirty="0" smtClean="0">
                <a:latin typeface="Calibri" pitchFamily="34" charset="0"/>
              </a:rPr>
              <a:t>própria </a:t>
            </a:r>
            <a:r>
              <a:rPr lang="pt-BR" sz="2600" dirty="0">
                <a:latin typeface="Calibri" pitchFamily="34" charset="0"/>
              </a:rPr>
              <a:t>sobrevivência, tais como: flanelinhas, guardadores de </a:t>
            </a:r>
            <a:endParaRPr lang="pt-BR" sz="2600" dirty="0" smtClean="0">
              <a:latin typeface="Calibri" pitchFamily="34" charset="0"/>
            </a:endParaRPr>
          </a:p>
          <a:p>
            <a:pPr algn="ctr">
              <a:spcBef>
                <a:spcPts val="0"/>
              </a:spcBef>
              <a:buNone/>
            </a:pPr>
            <a:r>
              <a:rPr lang="pt-BR" sz="2600" dirty="0" smtClean="0">
                <a:latin typeface="Calibri" pitchFamily="34" charset="0"/>
              </a:rPr>
              <a:t>carros</a:t>
            </a:r>
            <a:r>
              <a:rPr lang="pt-BR" sz="2600" dirty="0">
                <a:latin typeface="Calibri" pitchFamily="34" charset="0"/>
              </a:rPr>
              <a:t>, engraxates, limpadores de vidros, catadores de papel, </a:t>
            </a:r>
            <a:endParaRPr lang="pt-BR" sz="2600" dirty="0" smtClean="0">
              <a:latin typeface="Calibri" pitchFamily="34" charset="0"/>
            </a:endParaRPr>
          </a:p>
          <a:p>
            <a:pPr algn="ctr">
              <a:spcBef>
                <a:spcPts val="0"/>
              </a:spcBef>
              <a:buNone/>
            </a:pPr>
            <a:r>
              <a:rPr lang="pt-BR" sz="2600" dirty="0" smtClean="0">
                <a:latin typeface="Calibri" pitchFamily="34" charset="0"/>
              </a:rPr>
              <a:t>latas</a:t>
            </a:r>
            <a:r>
              <a:rPr lang="pt-BR" sz="2600" dirty="0">
                <a:latin typeface="Calibri" pitchFamily="34" charset="0"/>
              </a:rPr>
              <a:t>,  lixo e outros objetos.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15000"/>
            <a:lum/>
          </a:blip>
          <a:srcRect/>
          <a:stretch>
            <a:fillRect t="-27000" b="-2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1000" y="381000"/>
            <a:ext cx="8458200" cy="6096000"/>
          </a:xfrm>
        </p:spPr>
        <p:txBody>
          <a:bodyPr>
            <a:normAutofit fontScale="85000" lnSpcReduction="10000"/>
          </a:bodyPr>
          <a:lstStyle/>
          <a:p>
            <a:pPr algn="ctr">
              <a:buNone/>
            </a:pPr>
            <a:endParaRPr lang="pt-BR" b="1" u="sng" dirty="0" smtClean="0"/>
          </a:p>
          <a:p>
            <a:pPr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pt-BR" sz="3300" b="1" u="sng" dirty="0" smtClean="0">
                <a:latin typeface="Calibri" pitchFamily="34" charset="0"/>
              </a:rPr>
              <a:t>5 - Trabalho </a:t>
            </a:r>
            <a:r>
              <a:rPr lang="pt-BR" sz="3300" b="1" u="sng" dirty="0">
                <a:latin typeface="Calibri" pitchFamily="34" charset="0"/>
              </a:rPr>
              <a:t>Infantil Artístico</a:t>
            </a:r>
            <a:r>
              <a:rPr lang="pt-BR" sz="3300" dirty="0">
                <a:latin typeface="Calibri" pitchFamily="34" charset="0"/>
              </a:rPr>
              <a:t>: o menor de 16 anos </a:t>
            </a:r>
            <a:endParaRPr lang="pt-BR" sz="3300" dirty="0" smtClean="0">
              <a:latin typeface="Calibri" pitchFamily="34" charset="0"/>
            </a:endParaRPr>
          </a:p>
          <a:p>
            <a:pPr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pt-BR" sz="3300" dirty="0" smtClean="0">
                <a:latin typeface="Calibri" pitchFamily="34" charset="0"/>
              </a:rPr>
              <a:t>passa </a:t>
            </a:r>
            <a:r>
              <a:rPr lang="pt-BR" sz="3300" dirty="0">
                <a:latin typeface="Calibri" pitchFamily="34" charset="0"/>
              </a:rPr>
              <a:t>a atuar em comerciais e programas na </a:t>
            </a:r>
            <a:endParaRPr lang="pt-BR" sz="3300" dirty="0" smtClean="0">
              <a:latin typeface="Calibri" pitchFamily="34" charset="0"/>
            </a:endParaRPr>
          </a:p>
          <a:p>
            <a:pPr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pt-BR" sz="3300" dirty="0" smtClean="0">
                <a:latin typeface="Calibri" pitchFamily="34" charset="0"/>
              </a:rPr>
              <a:t>mídia </a:t>
            </a:r>
            <a:r>
              <a:rPr lang="pt-BR" sz="3300" dirty="0">
                <a:latin typeface="Calibri" pitchFamily="34" charset="0"/>
              </a:rPr>
              <a:t>escrita, falada e/ou televisada. Tal atividade </a:t>
            </a:r>
            <a:endParaRPr lang="pt-BR" sz="3300" dirty="0" smtClean="0">
              <a:latin typeface="Calibri" pitchFamily="34" charset="0"/>
            </a:endParaRPr>
          </a:p>
          <a:p>
            <a:pPr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pt-BR" sz="3300" dirty="0" smtClean="0">
                <a:latin typeface="Calibri" pitchFamily="34" charset="0"/>
              </a:rPr>
              <a:t>só </a:t>
            </a:r>
            <a:r>
              <a:rPr lang="pt-BR" sz="3300" dirty="0">
                <a:latin typeface="Calibri" pitchFamily="34" charset="0"/>
              </a:rPr>
              <a:t>deverá ser realizada mediante autorização </a:t>
            </a:r>
            <a:endParaRPr lang="pt-BR" sz="3300" dirty="0" smtClean="0">
              <a:latin typeface="Calibri" pitchFamily="34" charset="0"/>
            </a:endParaRPr>
          </a:p>
          <a:p>
            <a:pPr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pt-BR" sz="3300" dirty="0" smtClean="0">
                <a:latin typeface="Calibri" pitchFamily="34" charset="0"/>
              </a:rPr>
              <a:t>(</a:t>
            </a:r>
            <a:r>
              <a:rPr lang="pt-BR" sz="3300" dirty="0">
                <a:latin typeface="Calibri" pitchFamily="34" charset="0"/>
              </a:rPr>
              <a:t>alvará) da autoridade judicial competente, que </a:t>
            </a:r>
            <a:endParaRPr lang="pt-BR" sz="3300" dirty="0" smtClean="0">
              <a:latin typeface="Calibri" pitchFamily="34" charset="0"/>
            </a:endParaRPr>
          </a:p>
          <a:p>
            <a:pPr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pt-BR" sz="3300" dirty="0" smtClean="0">
                <a:latin typeface="Calibri" pitchFamily="34" charset="0"/>
              </a:rPr>
              <a:t>estabelecerá </a:t>
            </a:r>
            <a:r>
              <a:rPr lang="pt-BR" sz="3300" dirty="0">
                <a:latin typeface="Calibri" pitchFamily="34" charset="0"/>
              </a:rPr>
              <a:t>as normas e as condições em que </a:t>
            </a:r>
            <a:endParaRPr lang="pt-BR" sz="3300" dirty="0" smtClean="0">
              <a:latin typeface="Calibri" pitchFamily="34" charset="0"/>
            </a:endParaRPr>
          </a:p>
          <a:p>
            <a:pPr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pt-BR" sz="3300" dirty="0" smtClean="0">
                <a:latin typeface="Calibri" pitchFamily="34" charset="0"/>
              </a:rPr>
              <a:t>poderá </a:t>
            </a:r>
            <a:r>
              <a:rPr lang="pt-BR" sz="3300" dirty="0">
                <a:latin typeface="Calibri" pitchFamily="34" charset="0"/>
              </a:rPr>
              <a:t>ocorrer o Trabalho Infantil</a:t>
            </a:r>
            <a:r>
              <a:rPr lang="pt-BR" sz="3300" dirty="0" smtClean="0">
                <a:latin typeface="Calibri" pitchFamily="34" charset="0"/>
              </a:rPr>
              <a:t>.</a:t>
            </a:r>
          </a:p>
          <a:p>
            <a:pPr algn="ctr">
              <a:buNone/>
            </a:pPr>
            <a:endParaRPr lang="pt-BR" sz="3300" dirty="0" smtClean="0">
              <a:latin typeface="Calibri" pitchFamily="34" charset="0"/>
            </a:endParaRPr>
          </a:p>
          <a:p>
            <a:pPr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pt-BR" sz="3300" b="1" u="sng" dirty="0" smtClean="0">
                <a:latin typeface="Calibri" pitchFamily="34" charset="0"/>
              </a:rPr>
              <a:t>6 - Trabalho </a:t>
            </a:r>
            <a:r>
              <a:rPr lang="pt-BR" sz="3300" b="1" u="sng" dirty="0">
                <a:latin typeface="Calibri" pitchFamily="34" charset="0"/>
              </a:rPr>
              <a:t>Infantil em atividades ilícitas</a:t>
            </a:r>
            <a:r>
              <a:rPr lang="pt-BR" sz="3300" dirty="0">
                <a:latin typeface="Calibri" pitchFamily="34" charset="0"/>
              </a:rPr>
              <a:t>: o menor de </a:t>
            </a:r>
            <a:endParaRPr lang="pt-BR" sz="3300" dirty="0" smtClean="0">
              <a:latin typeface="Calibri" pitchFamily="34" charset="0"/>
            </a:endParaRPr>
          </a:p>
          <a:p>
            <a:pPr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pt-BR" sz="3300" dirty="0" smtClean="0">
                <a:latin typeface="Calibri" pitchFamily="34" charset="0"/>
              </a:rPr>
              <a:t>16 </a:t>
            </a:r>
            <a:r>
              <a:rPr lang="pt-BR" sz="3300" dirty="0">
                <a:latin typeface="Calibri" pitchFamily="34" charset="0"/>
              </a:rPr>
              <a:t>anos é usado em atividades ilegais, como furtos, </a:t>
            </a:r>
            <a:endParaRPr lang="pt-BR" sz="3300" dirty="0" smtClean="0">
              <a:latin typeface="Calibri" pitchFamily="34" charset="0"/>
            </a:endParaRPr>
          </a:p>
          <a:p>
            <a:pPr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pt-BR" sz="3300" dirty="0" smtClean="0">
                <a:latin typeface="Calibri" pitchFamily="34" charset="0"/>
              </a:rPr>
              <a:t>roubos</a:t>
            </a:r>
            <a:r>
              <a:rPr lang="pt-BR" sz="3300" dirty="0">
                <a:latin typeface="Calibri" pitchFamily="34" charset="0"/>
              </a:rPr>
              <a:t>, </a:t>
            </a:r>
            <a:r>
              <a:rPr lang="pt-BR" sz="3300" dirty="0" smtClean="0">
                <a:latin typeface="Calibri" pitchFamily="34" charset="0"/>
              </a:rPr>
              <a:t>exploração sexual comercial, </a:t>
            </a:r>
            <a:r>
              <a:rPr lang="pt-BR" sz="3300" dirty="0">
                <a:latin typeface="Calibri" pitchFamily="34" charset="0"/>
              </a:rPr>
              <a:t>pornografia,  tráfico </a:t>
            </a:r>
            <a:endParaRPr lang="pt-BR" sz="3300" dirty="0" smtClean="0">
              <a:latin typeface="Calibri" pitchFamily="34" charset="0"/>
            </a:endParaRPr>
          </a:p>
          <a:p>
            <a:pPr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pt-BR" sz="3300" dirty="0" smtClean="0">
                <a:latin typeface="Calibri" pitchFamily="34" charset="0"/>
              </a:rPr>
              <a:t>de </a:t>
            </a:r>
            <a:r>
              <a:rPr lang="pt-BR" sz="3300" dirty="0">
                <a:latin typeface="Calibri" pitchFamily="34" charset="0"/>
              </a:rPr>
              <a:t>drogas e </a:t>
            </a:r>
            <a:r>
              <a:rPr lang="pt-BR" sz="3300" dirty="0" smtClean="0">
                <a:latin typeface="Calibri" pitchFamily="34" charset="0"/>
              </a:rPr>
              <a:t>congêneres</a:t>
            </a:r>
            <a:r>
              <a:rPr lang="pt-BR" sz="3300" dirty="0">
                <a:latin typeface="Calibri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15000"/>
            <a:lum/>
          </a:blip>
          <a:srcRect/>
          <a:stretch>
            <a:fillRect t="-27000" b="-2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1000" y="381000"/>
            <a:ext cx="8458200" cy="6172200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pt-BR" sz="2800" b="1" dirty="0" smtClean="0">
                <a:latin typeface="Calibri" pitchFamily="34" charset="0"/>
              </a:rPr>
              <a:t> </a:t>
            </a:r>
            <a:r>
              <a:rPr lang="pt-BR" b="1" u="sng" dirty="0" smtClean="0">
                <a:latin typeface="Calibri" pitchFamily="34" charset="0"/>
              </a:rPr>
              <a:t>Agricultura Familiar:</a:t>
            </a:r>
          </a:p>
          <a:p>
            <a:pPr algn="ctr">
              <a:buNone/>
            </a:pPr>
            <a:r>
              <a:rPr lang="pt-BR" sz="2800" b="1" u="sng" dirty="0" smtClean="0">
                <a:latin typeface="Calibri" pitchFamily="34" charset="0"/>
              </a:rPr>
              <a:t/>
            </a:r>
            <a:br>
              <a:rPr lang="pt-BR" sz="2800" b="1" u="sng" dirty="0" smtClean="0">
                <a:latin typeface="Calibri" pitchFamily="34" charset="0"/>
              </a:rPr>
            </a:br>
            <a:r>
              <a:rPr lang="pt-BR" sz="2800" dirty="0" smtClean="0">
                <a:latin typeface="Calibri" pitchFamily="34" charset="0"/>
              </a:rPr>
              <a:t>Em toda e qualquer relação de trabalho do menor, hão</a:t>
            </a:r>
          </a:p>
          <a:p>
            <a:pPr algn="ctr">
              <a:buNone/>
            </a:pPr>
            <a:r>
              <a:rPr lang="pt-BR" sz="2800" dirty="0" smtClean="0">
                <a:latin typeface="Calibri" pitchFamily="34" charset="0"/>
              </a:rPr>
              <a:t>de ser obedecidos os princípios estabelecidos no ECA e as demais legislações vigentes, já mencionadas neste estudo. </a:t>
            </a:r>
            <a:br>
              <a:rPr lang="pt-BR" sz="2800" dirty="0" smtClean="0">
                <a:latin typeface="Calibri" pitchFamily="34" charset="0"/>
              </a:rPr>
            </a:br>
            <a:r>
              <a:rPr lang="pt-BR" sz="2800" dirty="0" smtClean="0">
                <a:latin typeface="Calibri" pitchFamily="34" charset="0"/>
              </a:rPr>
              <a:t/>
            </a:r>
            <a:br>
              <a:rPr lang="pt-BR" sz="2800" dirty="0" smtClean="0">
                <a:latin typeface="Calibri" pitchFamily="34" charset="0"/>
              </a:rPr>
            </a:br>
            <a:r>
              <a:rPr lang="pt-BR" sz="2800" dirty="0" smtClean="0">
                <a:latin typeface="Calibri" pitchFamily="34" charset="0"/>
              </a:rPr>
              <a:t>No caso da Agricultura Familiar também se deve ressaltar o que estabelece o artigo 3º da Lei 11.326, de 24/julho;2016, que diz, “IN VERBIS”: </a:t>
            </a:r>
            <a:br>
              <a:rPr lang="pt-BR" sz="2800" dirty="0" smtClean="0">
                <a:latin typeface="Calibri" pitchFamily="34" charset="0"/>
              </a:rPr>
            </a:br>
            <a:r>
              <a:rPr lang="pt-BR" sz="2800" i="1" dirty="0" smtClean="0">
                <a:latin typeface="Calibri" pitchFamily="34" charset="0"/>
              </a:rPr>
              <a:t>Para efeitos desta Lei, considera-se agricultor familiar e empreendedor familiar rural aquele que pratica atividades no meio rural, atendendo, simultaneamente, aos seguinte requisitos:</a:t>
            </a:r>
            <a:endParaRPr lang="pt-BR" sz="28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15000"/>
            <a:lum/>
          </a:blip>
          <a:srcRect/>
          <a:stretch>
            <a:fillRect t="-27000" b="-2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04800" y="533400"/>
            <a:ext cx="8534400" cy="5943600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pt-BR" b="1" i="1" dirty="0" smtClean="0">
                <a:latin typeface="Calibri" pitchFamily="34" charset="0"/>
              </a:rPr>
              <a:t>I - </a:t>
            </a:r>
            <a:r>
              <a:rPr lang="pt-BR" i="1" dirty="0" smtClean="0">
                <a:latin typeface="Calibri" pitchFamily="34" charset="0"/>
              </a:rPr>
              <a:t>não detenha, a qualquer título, área maior do que </a:t>
            </a:r>
          </a:p>
          <a:p>
            <a:pPr algn="ctr">
              <a:buNone/>
            </a:pPr>
            <a:r>
              <a:rPr lang="pt-BR" i="1" dirty="0" smtClean="0">
                <a:latin typeface="Calibri" pitchFamily="34" charset="0"/>
              </a:rPr>
              <a:t>quatro (04) módulos fiscais; </a:t>
            </a:r>
          </a:p>
          <a:p>
            <a:pPr algn="ctr">
              <a:buNone/>
            </a:pPr>
            <a:endParaRPr lang="pt-BR" i="1" dirty="0" smtClean="0">
              <a:latin typeface="Calibri" pitchFamily="34" charset="0"/>
            </a:endParaRPr>
          </a:p>
          <a:p>
            <a:pPr algn="ctr">
              <a:buNone/>
            </a:pPr>
            <a:r>
              <a:rPr lang="pt-BR" b="1" i="1" dirty="0" smtClean="0">
                <a:latin typeface="Calibri" pitchFamily="34" charset="0"/>
              </a:rPr>
              <a:t>II </a:t>
            </a:r>
            <a:r>
              <a:rPr lang="pt-BR" i="1" dirty="0" smtClean="0">
                <a:latin typeface="Calibri" pitchFamily="34" charset="0"/>
              </a:rPr>
              <a:t>- utilize predominantemente mão-de-obra da </a:t>
            </a:r>
          </a:p>
          <a:p>
            <a:pPr algn="ctr">
              <a:buNone/>
            </a:pPr>
            <a:r>
              <a:rPr lang="pt-BR" i="1" dirty="0">
                <a:latin typeface="Calibri" pitchFamily="34" charset="0"/>
              </a:rPr>
              <a:t>p</a:t>
            </a:r>
            <a:r>
              <a:rPr lang="pt-BR" i="1" dirty="0" smtClean="0">
                <a:latin typeface="Calibri" pitchFamily="34" charset="0"/>
              </a:rPr>
              <a:t>rópria família nas atividades econômicas de seu</a:t>
            </a:r>
          </a:p>
          <a:p>
            <a:pPr algn="ctr">
              <a:buNone/>
            </a:pPr>
            <a:r>
              <a:rPr lang="pt-BR" i="1" dirty="0" smtClean="0">
                <a:latin typeface="Calibri" pitchFamily="34" charset="0"/>
              </a:rPr>
              <a:t>estabelecimento ou empreendimento; </a:t>
            </a:r>
          </a:p>
          <a:p>
            <a:pPr algn="ctr">
              <a:buNone/>
            </a:pPr>
            <a:endParaRPr lang="pt-BR" i="1" dirty="0" smtClean="0">
              <a:latin typeface="Calibri" pitchFamily="34" charset="0"/>
            </a:endParaRPr>
          </a:p>
          <a:p>
            <a:pPr algn="ctr">
              <a:buNone/>
            </a:pPr>
            <a:r>
              <a:rPr lang="pt-BR" b="1" i="1" dirty="0" smtClean="0">
                <a:latin typeface="Calibri" pitchFamily="34" charset="0"/>
              </a:rPr>
              <a:t>III </a:t>
            </a:r>
            <a:r>
              <a:rPr lang="pt-BR" i="1" dirty="0" smtClean="0">
                <a:latin typeface="Calibri" pitchFamily="34" charset="0"/>
              </a:rPr>
              <a:t>- tenha renda familiar predominantemente </a:t>
            </a:r>
          </a:p>
          <a:p>
            <a:pPr algn="ctr">
              <a:buNone/>
            </a:pPr>
            <a:r>
              <a:rPr lang="pt-BR" i="1" dirty="0" smtClean="0">
                <a:latin typeface="Calibri" pitchFamily="34" charset="0"/>
              </a:rPr>
              <a:t>originada de atividades econômicas vinculadas ao </a:t>
            </a:r>
          </a:p>
          <a:p>
            <a:pPr algn="ctr">
              <a:buNone/>
            </a:pPr>
            <a:r>
              <a:rPr lang="pt-BR" i="1" dirty="0" smtClean="0">
                <a:latin typeface="Calibri" pitchFamily="34" charset="0"/>
              </a:rPr>
              <a:t>próprio estabelecimento ou empreendimento; </a:t>
            </a:r>
            <a:br>
              <a:rPr lang="pt-BR" i="1" dirty="0" smtClean="0">
                <a:latin typeface="Calibri" pitchFamily="34" charset="0"/>
              </a:rPr>
            </a:br>
            <a:endParaRPr lang="pt-BR" i="1" dirty="0" smtClean="0">
              <a:latin typeface="Calibri" pitchFamily="34" charset="0"/>
            </a:endParaRPr>
          </a:p>
          <a:p>
            <a:pPr algn="ctr">
              <a:buNone/>
            </a:pPr>
            <a:r>
              <a:rPr lang="pt-BR" b="1" i="1" dirty="0" smtClean="0">
                <a:latin typeface="Calibri" pitchFamily="34" charset="0"/>
              </a:rPr>
              <a:t>IV </a:t>
            </a:r>
            <a:r>
              <a:rPr lang="pt-BR" i="1" dirty="0" smtClean="0">
                <a:latin typeface="Calibri" pitchFamily="34" charset="0"/>
              </a:rPr>
              <a:t>- dirija  seu estabelecimento ou empreendimento </a:t>
            </a:r>
          </a:p>
          <a:p>
            <a:pPr algn="ctr">
              <a:buNone/>
            </a:pPr>
            <a:r>
              <a:rPr lang="pt-BR" i="1" dirty="0" smtClean="0">
                <a:latin typeface="Calibri" pitchFamily="34" charset="0"/>
              </a:rPr>
              <a:t>com a sua família.</a:t>
            </a:r>
          </a:p>
          <a:p>
            <a:pPr>
              <a:buNone/>
            </a:pPr>
            <a:endParaRPr lang="pt-BR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15000"/>
            <a:lum/>
          </a:blip>
          <a:srcRect/>
          <a:stretch>
            <a:fillRect t="-27000" b="-2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04800" y="304800"/>
            <a:ext cx="8534400" cy="6172200"/>
          </a:xfrm>
        </p:spPr>
        <p:txBody>
          <a:bodyPr>
            <a:normAutofit fontScale="92500" lnSpcReduction="10000"/>
          </a:bodyPr>
          <a:lstStyle/>
          <a:p>
            <a:pPr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pt-BR" sz="3000" b="1" i="1" dirty="0" smtClean="0">
                <a:latin typeface="Calibri" pitchFamily="34" charset="0"/>
              </a:rPr>
              <a:t>§ 2º </a:t>
            </a:r>
            <a:r>
              <a:rPr lang="pt-BR" sz="3000" i="1" dirty="0" smtClean="0">
                <a:latin typeface="Calibri" pitchFamily="34" charset="0"/>
              </a:rPr>
              <a:t>- São também beneficiários desta Lei: </a:t>
            </a:r>
          </a:p>
          <a:p>
            <a:pPr algn="ctr">
              <a:lnSpc>
                <a:spcPct val="110000"/>
              </a:lnSpc>
              <a:spcBef>
                <a:spcPts val="0"/>
              </a:spcBef>
              <a:buNone/>
            </a:pPr>
            <a:endParaRPr lang="pt-BR" sz="3000" i="1" dirty="0" smtClean="0">
              <a:latin typeface="Calibri" pitchFamily="34" charset="0"/>
            </a:endParaRPr>
          </a:p>
          <a:p>
            <a:pPr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pt-BR" sz="3000" b="1" i="1" dirty="0" smtClean="0">
                <a:latin typeface="Calibri" pitchFamily="34" charset="0"/>
              </a:rPr>
              <a:t>I - </a:t>
            </a:r>
            <a:r>
              <a:rPr lang="pt-BR" sz="3000" i="1" dirty="0" smtClean="0">
                <a:latin typeface="Calibri" pitchFamily="34" charset="0"/>
              </a:rPr>
              <a:t>silvicultores que atendam simultaneamente a</a:t>
            </a:r>
          </a:p>
          <a:p>
            <a:pPr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pt-BR" sz="3000" i="1" dirty="0" smtClean="0">
                <a:latin typeface="Calibri" pitchFamily="34" charset="0"/>
              </a:rPr>
              <a:t>todos os requisitos do “CAPUT” deste artigo, cultivem </a:t>
            </a:r>
          </a:p>
          <a:p>
            <a:pPr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pt-BR" sz="3000" i="1" dirty="0" smtClean="0">
                <a:latin typeface="Calibri" pitchFamily="34" charset="0"/>
              </a:rPr>
              <a:t>florestas nativas ou exóticas e que promovam o manejo </a:t>
            </a:r>
          </a:p>
          <a:p>
            <a:pPr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pt-BR" sz="3000" i="1" dirty="0" smtClean="0">
                <a:latin typeface="Calibri" pitchFamily="34" charset="0"/>
              </a:rPr>
              <a:t>sustentável daqueles ambientes; </a:t>
            </a:r>
          </a:p>
          <a:p>
            <a:pPr algn="ctr">
              <a:lnSpc>
                <a:spcPct val="110000"/>
              </a:lnSpc>
              <a:spcBef>
                <a:spcPts val="0"/>
              </a:spcBef>
              <a:buNone/>
            </a:pPr>
            <a:endParaRPr lang="pt-BR" sz="3000" i="1" dirty="0" smtClean="0">
              <a:latin typeface="Calibri" pitchFamily="34" charset="0"/>
            </a:endParaRPr>
          </a:p>
          <a:p>
            <a:pPr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pt-BR" sz="3000" b="1" i="1" dirty="0" smtClean="0">
                <a:latin typeface="Calibri" pitchFamily="34" charset="0"/>
              </a:rPr>
              <a:t>II - </a:t>
            </a:r>
            <a:r>
              <a:rPr lang="pt-BR" sz="3000" i="1" dirty="0" smtClean="0">
                <a:latin typeface="Calibri" pitchFamily="34" charset="0"/>
              </a:rPr>
              <a:t>agricultores que atendam simultaneamente a todos </a:t>
            </a:r>
          </a:p>
          <a:p>
            <a:pPr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pt-BR" sz="3000" i="1" dirty="0" smtClean="0">
                <a:latin typeface="Calibri" pitchFamily="34" charset="0"/>
              </a:rPr>
              <a:t>os requisitos de que trata o “CAPUT” deste artigo e </a:t>
            </a:r>
          </a:p>
          <a:p>
            <a:pPr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pt-BR" sz="3000" i="1" dirty="0" smtClean="0">
                <a:latin typeface="Calibri" pitchFamily="34" charset="0"/>
              </a:rPr>
              <a:t>explorem reservatório hídricos com superfície total de até </a:t>
            </a:r>
          </a:p>
          <a:p>
            <a:pPr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pt-BR" sz="3000" i="1" dirty="0" smtClean="0">
                <a:latin typeface="Calibri" pitchFamily="34" charset="0"/>
              </a:rPr>
              <a:t> duas hectares ou ocupem até 500 (quinhentos)  </a:t>
            </a:r>
          </a:p>
          <a:p>
            <a:pPr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pt-BR" sz="3000" i="1" dirty="0" smtClean="0">
                <a:latin typeface="Calibri" pitchFamily="34" charset="0"/>
              </a:rPr>
              <a:t>metros cúbicos de água, quando a exploração se objetivar </a:t>
            </a:r>
          </a:p>
          <a:p>
            <a:pPr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pt-BR" sz="3000" i="1" dirty="0" smtClean="0">
                <a:latin typeface="Calibri" pitchFamily="34" charset="0"/>
              </a:rPr>
              <a:t>em tanques-rede; </a:t>
            </a:r>
          </a:p>
          <a:p>
            <a:pPr>
              <a:buNone/>
            </a:pP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15000"/>
            <a:lum/>
          </a:blip>
          <a:srcRect/>
          <a:stretch>
            <a:fillRect t="-27000" b="-2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04800" y="304800"/>
            <a:ext cx="8382000" cy="6172200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endParaRPr lang="pt-BR" b="1" dirty="0" smtClean="0">
              <a:latin typeface="Calibri" pitchFamily="34" charset="0"/>
            </a:endParaRPr>
          </a:p>
          <a:p>
            <a:pPr algn="ctr">
              <a:buNone/>
            </a:pPr>
            <a:r>
              <a:rPr lang="pt-BR" sz="4500" b="1" dirty="0" smtClean="0">
                <a:latin typeface="Calibri" pitchFamily="34" charset="0"/>
              </a:rPr>
              <a:t>Art. 63</a:t>
            </a:r>
            <a:r>
              <a:rPr lang="pt-BR" sz="4500" dirty="0" smtClean="0">
                <a:latin typeface="Calibri" pitchFamily="34" charset="0"/>
              </a:rPr>
              <a:t>: A formação técnico profissional obedecerá aos </a:t>
            </a:r>
          </a:p>
          <a:p>
            <a:pPr algn="ctr">
              <a:buNone/>
            </a:pPr>
            <a:r>
              <a:rPr lang="pt-BR" sz="4500" dirty="0" smtClean="0">
                <a:latin typeface="Calibri" pitchFamily="34" charset="0"/>
              </a:rPr>
              <a:t>seguintes princípios:</a:t>
            </a:r>
            <a:br>
              <a:rPr lang="pt-BR" sz="4500" dirty="0" smtClean="0">
                <a:latin typeface="Calibri" pitchFamily="34" charset="0"/>
              </a:rPr>
            </a:br>
            <a:endParaRPr lang="pt-BR" sz="4500" dirty="0" smtClean="0">
              <a:latin typeface="Calibri" pitchFamily="34" charset="0"/>
            </a:endParaRPr>
          </a:p>
          <a:p>
            <a:pPr algn="ctr">
              <a:buNone/>
            </a:pPr>
            <a:r>
              <a:rPr lang="pt-BR" sz="4500" b="1" dirty="0" smtClean="0">
                <a:latin typeface="Calibri" pitchFamily="34" charset="0"/>
              </a:rPr>
              <a:t>I-</a:t>
            </a:r>
            <a:r>
              <a:rPr lang="pt-BR" sz="4500" dirty="0" smtClean="0">
                <a:latin typeface="Calibri" pitchFamily="34" charset="0"/>
              </a:rPr>
              <a:t>garantia de acesso e frequência obrigatória ao ensino </a:t>
            </a:r>
          </a:p>
          <a:p>
            <a:pPr algn="ctr">
              <a:buNone/>
            </a:pPr>
            <a:r>
              <a:rPr lang="pt-BR" sz="4500" dirty="0" smtClean="0">
                <a:latin typeface="Calibri" pitchFamily="34" charset="0"/>
              </a:rPr>
              <a:t>regular;</a:t>
            </a:r>
            <a:br>
              <a:rPr lang="pt-BR" sz="4500" dirty="0" smtClean="0">
                <a:latin typeface="Calibri" pitchFamily="34" charset="0"/>
              </a:rPr>
            </a:br>
            <a:endParaRPr lang="pt-BR" sz="4500" dirty="0" smtClean="0">
              <a:latin typeface="Calibri" pitchFamily="34" charset="0"/>
            </a:endParaRPr>
          </a:p>
          <a:p>
            <a:pPr algn="ctr">
              <a:buNone/>
            </a:pPr>
            <a:r>
              <a:rPr lang="pt-BR" sz="4500" b="1" dirty="0" smtClean="0">
                <a:latin typeface="Calibri" pitchFamily="34" charset="0"/>
              </a:rPr>
              <a:t>II</a:t>
            </a:r>
            <a:r>
              <a:rPr lang="pt-BR" sz="4500" dirty="0" smtClean="0">
                <a:latin typeface="Calibri" pitchFamily="34" charset="0"/>
              </a:rPr>
              <a:t>-atividade compatível com o desenvolvimento do </a:t>
            </a:r>
          </a:p>
          <a:p>
            <a:pPr algn="ctr">
              <a:buNone/>
            </a:pPr>
            <a:r>
              <a:rPr lang="pt-BR" sz="4500" dirty="0" smtClean="0">
                <a:latin typeface="Calibri" pitchFamily="34" charset="0"/>
              </a:rPr>
              <a:t>adolescente;</a:t>
            </a:r>
            <a:br>
              <a:rPr lang="pt-BR" sz="4500" dirty="0" smtClean="0">
                <a:latin typeface="Calibri" pitchFamily="34" charset="0"/>
              </a:rPr>
            </a:br>
            <a:endParaRPr lang="pt-BR" sz="4500" dirty="0" smtClean="0">
              <a:latin typeface="Calibri" pitchFamily="34" charset="0"/>
            </a:endParaRPr>
          </a:p>
          <a:p>
            <a:pPr algn="ctr">
              <a:buNone/>
            </a:pPr>
            <a:r>
              <a:rPr lang="pt-BR" sz="4500" b="1" dirty="0" smtClean="0">
                <a:latin typeface="Calibri" pitchFamily="34" charset="0"/>
              </a:rPr>
              <a:t>III</a:t>
            </a:r>
            <a:r>
              <a:rPr lang="pt-BR" sz="4500" dirty="0" smtClean="0">
                <a:latin typeface="Calibri" pitchFamily="34" charset="0"/>
              </a:rPr>
              <a:t>-horário especial para o exercício das atividades.</a:t>
            </a:r>
            <a:br>
              <a:rPr lang="pt-BR" sz="4500" dirty="0" smtClean="0">
                <a:latin typeface="Calibri" pitchFamily="34" charset="0"/>
              </a:rPr>
            </a:br>
            <a:endParaRPr lang="pt-BR" sz="4500" dirty="0" smtClean="0">
              <a:latin typeface="Calibri" pitchFamily="34" charset="0"/>
            </a:endParaRPr>
          </a:p>
          <a:p>
            <a:pPr algn="ctr">
              <a:buNone/>
            </a:pPr>
            <a:r>
              <a:rPr lang="pt-BR" sz="4500" b="1" dirty="0" smtClean="0">
                <a:latin typeface="Calibri" pitchFamily="34" charset="0"/>
              </a:rPr>
              <a:t>Art. 64</a:t>
            </a:r>
            <a:r>
              <a:rPr lang="pt-BR" sz="4500" dirty="0" smtClean="0">
                <a:latin typeface="Calibri" pitchFamily="34" charset="0"/>
              </a:rPr>
              <a:t>: Ao adolescente até quatorze anos de idade é </a:t>
            </a:r>
          </a:p>
          <a:p>
            <a:pPr algn="ctr">
              <a:buNone/>
            </a:pPr>
            <a:r>
              <a:rPr lang="pt-BR" sz="4500" dirty="0" smtClean="0">
                <a:latin typeface="Calibri" pitchFamily="34" charset="0"/>
              </a:rPr>
              <a:t>assegurada bolsa de aprendizagem.</a:t>
            </a:r>
            <a:r>
              <a:rPr lang="pt-BR" dirty="0" smtClean="0">
                <a:latin typeface="Calibri" pitchFamily="34" charset="0"/>
              </a:rPr>
              <a:t/>
            </a:r>
            <a:br>
              <a:rPr lang="pt-BR" dirty="0" smtClean="0">
                <a:latin typeface="Calibri" pitchFamily="34" charset="0"/>
              </a:rPr>
            </a:br>
            <a:endParaRPr lang="pt-BR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15000"/>
            <a:lum/>
          </a:blip>
          <a:srcRect/>
          <a:stretch>
            <a:fillRect t="-27000" b="-2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04800" y="381000"/>
            <a:ext cx="8534400" cy="6172200"/>
          </a:xfrm>
        </p:spPr>
        <p:txBody>
          <a:bodyPr>
            <a:normAutofit fontScale="85000" lnSpcReduction="10000"/>
          </a:bodyPr>
          <a:lstStyle/>
          <a:p>
            <a:pPr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pt-BR" b="1" i="1" dirty="0" smtClean="0">
                <a:latin typeface="Calibri" pitchFamily="34" charset="0"/>
              </a:rPr>
              <a:t>III - </a:t>
            </a:r>
            <a:r>
              <a:rPr lang="pt-BR" i="1" dirty="0" smtClean="0">
                <a:latin typeface="Calibri" pitchFamily="34" charset="0"/>
              </a:rPr>
              <a:t>extrativistas que atendam simultaneamente </a:t>
            </a:r>
          </a:p>
          <a:p>
            <a:pPr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pt-BR" i="1" dirty="0">
                <a:latin typeface="Calibri" pitchFamily="34" charset="0"/>
              </a:rPr>
              <a:t>a</a:t>
            </a:r>
            <a:r>
              <a:rPr lang="pt-BR" i="1" dirty="0" smtClean="0">
                <a:latin typeface="Calibri" pitchFamily="34" charset="0"/>
              </a:rPr>
              <a:t>os requisitos previstos nos incisos II, III e IV do </a:t>
            </a:r>
          </a:p>
          <a:p>
            <a:pPr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pt-BR" i="1" dirty="0" smtClean="0">
                <a:latin typeface="Calibri" pitchFamily="34" charset="0"/>
              </a:rPr>
              <a:t>“caput” deste artigo e exerçam essa atividade </a:t>
            </a:r>
          </a:p>
          <a:p>
            <a:pPr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pt-BR" i="1" dirty="0" smtClean="0">
                <a:latin typeface="Calibri" pitchFamily="34" charset="0"/>
              </a:rPr>
              <a:t>artesanalmente no meio rural, excluídos garimpeiros </a:t>
            </a:r>
          </a:p>
          <a:p>
            <a:pPr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pt-BR" i="1" dirty="0" smtClean="0">
                <a:latin typeface="Calibri" pitchFamily="34" charset="0"/>
              </a:rPr>
              <a:t>e faiscadores; </a:t>
            </a:r>
          </a:p>
          <a:p>
            <a:pPr algn="ctr">
              <a:lnSpc>
                <a:spcPct val="110000"/>
              </a:lnSpc>
              <a:spcBef>
                <a:spcPts val="0"/>
              </a:spcBef>
              <a:buNone/>
            </a:pPr>
            <a:endParaRPr lang="pt-BR" i="1" dirty="0" smtClean="0">
              <a:latin typeface="Calibri" pitchFamily="34" charset="0"/>
            </a:endParaRPr>
          </a:p>
          <a:p>
            <a:pPr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pt-BR" b="1" i="1" dirty="0" smtClean="0">
                <a:latin typeface="Calibri" pitchFamily="34" charset="0"/>
              </a:rPr>
              <a:t>IV </a:t>
            </a:r>
            <a:r>
              <a:rPr lang="pt-BR" i="1" dirty="0" smtClean="0">
                <a:latin typeface="Calibri" pitchFamily="34" charset="0"/>
              </a:rPr>
              <a:t>- pescadores que atendam simultaneamente os requisitos </a:t>
            </a:r>
          </a:p>
          <a:p>
            <a:pPr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pt-BR" i="1" dirty="0" smtClean="0">
                <a:latin typeface="Calibri" pitchFamily="34" charset="0"/>
              </a:rPr>
              <a:t>nos incisos I, II, III, e IV do “CAPUT” deste artigo e exerçam </a:t>
            </a:r>
          </a:p>
          <a:p>
            <a:pPr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pt-BR" i="1" dirty="0" smtClean="0">
                <a:latin typeface="Calibri" pitchFamily="34" charset="0"/>
              </a:rPr>
              <a:t>atividade pesqueira artesanalmente</a:t>
            </a:r>
            <a:r>
              <a:rPr lang="pt-BR" dirty="0" smtClean="0">
                <a:latin typeface="Calibri" pitchFamily="34" charset="0"/>
              </a:rPr>
              <a:t>.</a:t>
            </a:r>
            <a:br>
              <a:rPr lang="pt-BR" dirty="0" smtClean="0">
                <a:latin typeface="Calibri" pitchFamily="34" charset="0"/>
              </a:rPr>
            </a:br>
            <a:endParaRPr lang="pt-BR" dirty="0" smtClean="0">
              <a:latin typeface="Calibri" pitchFamily="34" charset="0"/>
            </a:endParaRPr>
          </a:p>
          <a:p>
            <a:pPr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pt-BR" dirty="0" smtClean="0">
                <a:latin typeface="Calibri" pitchFamily="34" charset="0"/>
              </a:rPr>
              <a:t>Daí, o Trabalho Infantil não deve ficar desprotegido, nem </a:t>
            </a:r>
          </a:p>
          <a:p>
            <a:pPr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pt-BR" dirty="0" smtClean="0">
                <a:latin typeface="Calibri" pitchFamily="34" charset="0"/>
              </a:rPr>
              <a:t>pela Lei nem pelo Poder Público, mesmo em razão do </a:t>
            </a:r>
          </a:p>
          <a:p>
            <a:pPr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pt-BR" dirty="0" smtClean="0">
                <a:latin typeface="Calibri" pitchFamily="34" charset="0"/>
              </a:rPr>
              <a:t>abandono e da marginalização em que vive o ambiente </a:t>
            </a:r>
          </a:p>
          <a:p>
            <a:pPr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pt-BR" dirty="0" smtClean="0">
                <a:latin typeface="Calibri" pitchFamily="34" charset="0"/>
              </a:rPr>
              <a:t>rural brasileiro. 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15000"/>
            <a:lum/>
          </a:blip>
          <a:srcRect/>
          <a:stretch>
            <a:fillRect t="-27000" b="-2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04800" y="381000"/>
            <a:ext cx="8534400" cy="6096000"/>
          </a:xfrm>
        </p:spPr>
        <p:txBody>
          <a:bodyPr>
            <a:normAutofit lnSpcReduction="10000"/>
          </a:bodyPr>
          <a:lstStyle/>
          <a:p>
            <a:pPr algn="ctr">
              <a:lnSpc>
                <a:spcPct val="110000"/>
              </a:lnSpc>
              <a:spcBef>
                <a:spcPts val="0"/>
              </a:spcBef>
              <a:buNone/>
            </a:pPr>
            <a:endParaRPr lang="pt-BR" dirty="0" smtClean="0">
              <a:latin typeface="Calibri" pitchFamily="34" charset="0"/>
            </a:endParaRPr>
          </a:p>
          <a:p>
            <a:pPr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pt-BR" dirty="0" smtClean="0">
                <a:latin typeface="Calibri" pitchFamily="34" charset="0"/>
              </a:rPr>
              <a:t>É obrigação de todos os cidadãos brasileiros </a:t>
            </a:r>
          </a:p>
          <a:p>
            <a:pPr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pt-BR" dirty="0" smtClean="0">
                <a:latin typeface="Calibri" pitchFamily="34" charset="0"/>
              </a:rPr>
              <a:t>zelarem para que sejam, respeitados os direitos </a:t>
            </a:r>
          </a:p>
          <a:p>
            <a:pPr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pt-BR" dirty="0" smtClean="0">
                <a:latin typeface="Calibri" pitchFamily="34" charset="0"/>
              </a:rPr>
              <a:t>trabalhistas de todos. </a:t>
            </a:r>
          </a:p>
          <a:p>
            <a:pPr algn="ctr">
              <a:lnSpc>
                <a:spcPct val="110000"/>
              </a:lnSpc>
              <a:spcBef>
                <a:spcPts val="0"/>
              </a:spcBef>
              <a:buNone/>
            </a:pPr>
            <a:endParaRPr lang="pt-BR" dirty="0" smtClean="0">
              <a:latin typeface="Calibri" pitchFamily="34" charset="0"/>
            </a:endParaRPr>
          </a:p>
          <a:p>
            <a:pPr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pt-BR" dirty="0" smtClean="0">
                <a:latin typeface="Calibri" pitchFamily="34" charset="0"/>
              </a:rPr>
              <a:t>E, em especial, os direitos trabalhistas dos menores de idade, que devem ser </a:t>
            </a:r>
          </a:p>
          <a:p>
            <a:pPr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pt-BR" dirty="0" smtClean="0">
                <a:latin typeface="Calibri" pitchFamily="34" charset="0"/>
              </a:rPr>
              <a:t>preservados no ambiente doméstico, rural,</a:t>
            </a:r>
          </a:p>
          <a:p>
            <a:pPr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pt-BR" dirty="0" smtClean="0">
                <a:latin typeface="Calibri" pitchFamily="34" charset="0"/>
              </a:rPr>
              <a:t>urbano ou em quaisquer outros lugares.</a:t>
            </a:r>
            <a:br>
              <a:rPr lang="pt-BR" dirty="0" smtClean="0">
                <a:latin typeface="Calibri" pitchFamily="34" charset="0"/>
              </a:rPr>
            </a:br>
            <a:r>
              <a:rPr lang="pt-BR" dirty="0" smtClean="0">
                <a:latin typeface="Calibri" pitchFamily="34" charset="0"/>
              </a:rPr>
              <a:t/>
            </a:r>
            <a:br>
              <a:rPr lang="pt-BR" dirty="0" smtClean="0">
                <a:latin typeface="Calibri" pitchFamily="34" charset="0"/>
              </a:rPr>
            </a:br>
            <a:r>
              <a:rPr lang="pt-BR" b="1" dirty="0" smtClean="0">
                <a:latin typeface="Calibri" pitchFamily="34" charset="0"/>
              </a:rPr>
              <a:t>Dr. Venâncio Josiel dos Santos</a:t>
            </a:r>
            <a:br>
              <a:rPr lang="pt-BR" b="1" dirty="0" smtClean="0">
                <a:latin typeface="Calibri" pitchFamily="34" charset="0"/>
              </a:rPr>
            </a:br>
            <a:r>
              <a:rPr lang="pt-BR" b="1" dirty="0" smtClean="0">
                <a:latin typeface="Calibri" pitchFamily="34" charset="0"/>
              </a:rPr>
              <a:t>Presidente da CDCA/OAB/MS</a:t>
            </a:r>
            <a:endParaRPr lang="pt-BR" dirty="0" smtClean="0">
              <a:latin typeface="Calibri" pitchFamily="34" charset="0"/>
            </a:endParaRPr>
          </a:p>
          <a:p>
            <a:pPr>
              <a:buNone/>
            </a:pPr>
            <a:endParaRPr lang="pt-BR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15000"/>
            <a:lum/>
          </a:blip>
          <a:srcRect/>
          <a:stretch>
            <a:fillRect t="-27000" b="-2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1000" y="381000"/>
            <a:ext cx="8458200" cy="6172200"/>
          </a:xfrm>
        </p:spPr>
        <p:txBody>
          <a:bodyPr>
            <a:no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pt-BR" sz="2800" b="1" dirty="0" smtClean="0">
                <a:latin typeface="Calibri" pitchFamily="34" charset="0"/>
              </a:rPr>
              <a:t>Art. 65</a:t>
            </a:r>
            <a:r>
              <a:rPr lang="pt-BR" sz="2800" dirty="0" smtClean="0">
                <a:latin typeface="Calibri" pitchFamily="34" charset="0"/>
              </a:rPr>
              <a:t>: Ao adolescente aprendiz, maior de quatorze </a:t>
            </a:r>
          </a:p>
          <a:p>
            <a:pPr algn="ctr">
              <a:spcBef>
                <a:spcPts val="0"/>
              </a:spcBef>
              <a:buNone/>
            </a:pPr>
            <a:r>
              <a:rPr lang="pt-BR" sz="2800" dirty="0" smtClean="0">
                <a:latin typeface="Calibri" pitchFamily="34" charset="0"/>
              </a:rPr>
              <a:t>anos, são assegurados os direitos trabalhistas e </a:t>
            </a:r>
          </a:p>
          <a:p>
            <a:pPr algn="ctr">
              <a:spcBef>
                <a:spcPts val="0"/>
              </a:spcBef>
              <a:buNone/>
            </a:pPr>
            <a:r>
              <a:rPr lang="pt-BR" sz="2800" dirty="0" smtClean="0">
                <a:latin typeface="Calibri" pitchFamily="34" charset="0"/>
              </a:rPr>
              <a:t>previdenciários.</a:t>
            </a:r>
          </a:p>
          <a:p>
            <a:pPr algn="ctr">
              <a:spcBef>
                <a:spcPts val="0"/>
              </a:spcBef>
              <a:buNone/>
            </a:pPr>
            <a:endParaRPr lang="pt-BR" sz="1200" dirty="0" smtClean="0">
              <a:latin typeface="Calibri" pitchFamily="34" charset="0"/>
            </a:endParaRPr>
          </a:p>
          <a:p>
            <a:pPr algn="ctr">
              <a:spcBef>
                <a:spcPts val="0"/>
              </a:spcBef>
              <a:buNone/>
            </a:pPr>
            <a:r>
              <a:rPr lang="pt-BR" sz="2800" b="1" dirty="0" smtClean="0">
                <a:latin typeface="Calibri" pitchFamily="34" charset="0"/>
              </a:rPr>
              <a:t>Art. 66</a:t>
            </a:r>
            <a:r>
              <a:rPr lang="pt-BR" sz="2800" dirty="0" smtClean="0">
                <a:latin typeface="Calibri" pitchFamily="34" charset="0"/>
              </a:rPr>
              <a:t>: Ao adolescente portador de deficiência é </a:t>
            </a:r>
          </a:p>
          <a:p>
            <a:pPr algn="ctr">
              <a:spcBef>
                <a:spcPts val="0"/>
              </a:spcBef>
              <a:buNone/>
            </a:pPr>
            <a:r>
              <a:rPr lang="pt-BR" sz="2800" dirty="0" smtClean="0">
                <a:latin typeface="Calibri" pitchFamily="34" charset="0"/>
              </a:rPr>
              <a:t>assegurado trabalho protegido.</a:t>
            </a:r>
          </a:p>
          <a:p>
            <a:pPr algn="ctr">
              <a:spcBef>
                <a:spcPts val="0"/>
              </a:spcBef>
              <a:buNone/>
            </a:pPr>
            <a:endParaRPr lang="pt-BR" sz="1200" dirty="0" smtClean="0">
              <a:latin typeface="Calibri" pitchFamily="34" charset="0"/>
            </a:endParaRPr>
          </a:p>
          <a:p>
            <a:pPr algn="ctr">
              <a:spcBef>
                <a:spcPts val="0"/>
              </a:spcBef>
              <a:buNone/>
            </a:pPr>
            <a:r>
              <a:rPr lang="pt-BR" sz="2800" b="1" dirty="0" smtClean="0">
                <a:latin typeface="Calibri" pitchFamily="34" charset="0"/>
              </a:rPr>
              <a:t>Art. 67</a:t>
            </a:r>
            <a:r>
              <a:rPr lang="pt-BR" sz="2800" dirty="0" smtClean="0">
                <a:latin typeface="Calibri" pitchFamily="34" charset="0"/>
              </a:rPr>
              <a:t>: Ao adolescente empregado, aprendiz, em regime </a:t>
            </a:r>
          </a:p>
          <a:p>
            <a:pPr algn="ctr">
              <a:spcBef>
                <a:spcPts val="0"/>
              </a:spcBef>
              <a:buNone/>
            </a:pPr>
            <a:r>
              <a:rPr lang="pt-BR" sz="2800" dirty="0" smtClean="0">
                <a:latin typeface="Calibri" pitchFamily="34" charset="0"/>
              </a:rPr>
              <a:t>familiar de trabalho, aluno de escola técnica, assistido </a:t>
            </a:r>
          </a:p>
          <a:p>
            <a:pPr algn="ctr">
              <a:spcBef>
                <a:spcPts val="0"/>
              </a:spcBef>
              <a:buNone/>
            </a:pPr>
            <a:r>
              <a:rPr lang="pt-BR" sz="2800" dirty="0" smtClean="0">
                <a:latin typeface="Calibri" pitchFamily="34" charset="0"/>
              </a:rPr>
              <a:t>em entidade governamental ou não governamental, é </a:t>
            </a:r>
          </a:p>
          <a:p>
            <a:pPr algn="ctr">
              <a:spcBef>
                <a:spcPts val="0"/>
              </a:spcBef>
              <a:buNone/>
            </a:pPr>
            <a:r>
              <a:rPr lang="pt-BR" sz="2800" dirty="0" smtClean="0">
                <a:latin typeface="Calibri" pitchFamily="34" charset="0"/>
              </a:rPr>
              <a:t>vedado trabalho:</a:t>
            </a:r>
          </a:p>
          <a:p>
            <a:pPr algn="ctr">
              <a:spcBef>
                <a:spcPts val="0"/>
              </a:spcBef>
              <a:buNone/>
            </a:pPr>
            <a:endParaRPr lang="pt-BR" sz="1200" dirty="0" smtClean="0">
              <a:latin typeface="Calibri" pitchFamily="34" charset="0"/>
            </a:endParaRPr>
          </a:p>
          <a:p>
            <a:pPr algn="ctr">
              <a:spcBef>
                <a:spcPts val="0"/>
              </a:spcBef>
              <a:buNone/>
            </a:pPr>
            <a:r>
              <a:rPr lang="pt-BR" sz="2800" b="1" dirty="0" smtClean="0">
                <a:latin typeface="Calibri" pitchFamily="34" charset="0"/>
              </a:rPr>
              <a:t>I- </a:t>
            </a:r>
            <a:r>
              <a:rPr lang="pt-BR" sz="2800" dirty="0" smtClean="0">
                <a:latin typeface="Calibri" pitchFamily="34" charset="0"/>
              </a:rPr>
              <a:t>noturno, realizado entre as vinte e duas horas de um </a:t>
            </a:r>
          </a:p>
          <a:p>
            <a:pPr algn="ctr">
              <a:spcBef>
                <a:spcPts val="0"/>
              </a:spcBef>
              <a:buNone/>
            </a:pPr>
            <a:r>
              <a:rPr lang="pt-BR" sz="2800" dirty="0" smtClean="0">
                <a:latin typeface="Calibri" pitchFamily="34" charset="0"/>
              </a:rPr>
              <a:t>dia e as cinco horas do dia seguinte;</a:t>
            </a:r>
          </a:p>
          <a:p>
            <a:pPr algn="ctr">
              <a:spcBef>
                <a:spcPts val="0"/>
              </a:spcBef>
              <a:buNone/>
            </a:pPr>
            <a:r>
              <a:rPr lang="pt-BR" sz="2800" b="1" dirty="0" smtClean="0">
                <a:latin typeface="Calibri" pitchFamily="34" charset="0"/>
              </a:rPr>
              <a:t>II- </a:t>
            </a:r>
            <a:r>
              <a:rPr lang="pt-BR" sz="2800" dirty="0" smtClean="0">
                <a:latin typeface="Calibri" pitchFamily="34" charset="0"/>
              </a:rPr>
              <a:t>perigoso, insalubre ou penoso.</a:t>
            </a:r>
            <a:endParaRPr lang="pt-BR" sz="28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15000"/>
            <a:lum/>
          </a:blip>
          <a:srcRect/>
          <a:stretch>
            <a:fillRect t="-27000" b="-2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04800" y="304800"/>
            <a:ext cx="8534400" cy="61722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pt-BR" sz="2800" b="1" dirty="0" smtClean="0">
                <a:latin typeface="Calibri" pitchFamily="34" charset="0"/>
              </a:rPr>
              <a:t>III-</a:t>
            </a:r>
            <a:r>
              <a:rPr lang="pt-BR" sz="2800" dirty="0" smtClean="0">
                <a:latin typeface="Calibri" pitchFamily="34" charset="0"/>
              </a:rPr>
              <a:t>realizado em locais prejudiciais à sua formação e a seu </a:t>
            </a:r>
          </a:p>
          <a:p>
            <a:pPr algn="ctr">
              <a:buNone/>
            </a:pPr>
            <a:r>
              <a:rPr lang="pt-BR" sz="2800" dirty="0" smtClean="0">
                <a:latin typeface="Calibri" pitchFamily="34" charset="0"/>
              </a:rPr>
              <a:t>desenvolvimento físico, psíquico, moral e social;</a:t>
            </a:r>
            <a:br>
              <a:rPr lang="pt-BR" sz="2800" dirty="0" smtClean="0">
                <a:latin typeface="Calibri" pitchFamily="34" charset="0"/>
              </a:rPr>
            </a:br>
            <a:endParaRPr lang="pt-BR" sz="2800" dirty="0" smtClean="0">
              <a:latin typeface="Calibri" pitchFamily="34" charset="0"/>
            </a:endParaRPr>
          </a:p>
          <a:p>
            <a:pPr algn="ctr">
              <a:buNone/>
            </a:pPr>
            <a:r>
              <a:rPr lang="pt-BR" sz="2800" b="1" dirty="0" smtClean="0">
                <a:latin typeface="Calibri" pitchFamily="34" charset="0"/>
              </a:rPr>
              <a:t>IV-</a:t>
            </a:r>
            <a:r>
              <a:rPr lang="pt-BR" sz="2800" dirty="0" smtClean="0">
                <a:latin typeface="Calibri" pitchFamily="34" charset="0"/>
              </a:rPr>
              <a:t>realizado em horários e locais que não permitam a frequência à escola.</a:t>
            </a:r>
            <a:br>
              <a:rPr lang="pt-BR" sz="2800" dirty="0" smtClean="0">
                <a:latin typeface="Calibri" pitchFamily="34" charset="0"/>
              </a:rPr>
            </a:br>
            <a:endParaRPr lang="pt-BR" sz="2800" dirty="0" smtClean="0">
              <a:latin typeface="Calibri" pitchFamily="34" charset="0"/>
            </a:endParaRPr>
          </a:p>
          <a:p>
            <a:pPr algn="ctr">
              <a:buNone/>
            </a:pPr>
            <a:r>
              <a:rPr lang="pt-BR" sz="2800" b="1" dirty="0" smtClean="0">
                <a:latin typeface="Calibri" pitchFamily="34" charset="0"/>
              </a:rPr>
              <a:t>Art. 68</a:t>
            </a:r>
            <a:r>
              <a:rPr lang="pt-BR" sz="2800" dirty="0" smtClean="0">
                <a:latin typeface="Calibri" pitchFamily="34" charset="0"/>
              </a:rPr>
              <a:t>: O programa social que tenha por base o trabalho educativo, sob responsabilidade de entidade governamental ou  não governamental sem fins lucrativos, deverá assegurar ao adolescente que dele participe condições de capacitação para o exercício de atividade regular remunerada.</a:t>
            </a:r>
            <a:endParaRPr lang="pt-BR" sz="28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15000"/>
            <a:lum/>
          </a:blip>
          <a:srcRect/>
          <a:stretch>
            <a:fillRect t="-27000" b="-2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04800" y="381000"/>
            <a:ext cx="8610600" cy="6096000"/>
          </a:xfrm>
        </p:spPr>
        <p:txBody>
          <a:bodyPr>
            <a:noAutofit/>
          </a:bodyPr>
          <a:lstStyle/>
          <a:p>
            <a:pPr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pt-BR" sz="2800" b="1" dirty="0" smtClean="0">
                <a:latin typeface="Calibri" pitchFamily="34" charset="0"/>
              </a:rPr>
              <a:t>§ 1º </a:t>
            </a:r>
            <a:r>
              <a:rPr lang="pt-BR" sz="2800" dirty="0" smtClean="0">
                <a:latin typeface="Calibri" pitchFamily="34" charset="0"/>
              </a:rPr>
              <a:t>- Entende-se por trabalho educativo a atividade </a:t>
            </a:r>
          </a:p>
          <a:p>
            <a:pPr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pt-BR" sz="2800" dirty="0" smtClean="0">
                <a:latin typeface="Calibri" pitchFamily="34" charset="0"/>
              </a:rPr>
              <a:t>laboral em que as exigências pedagógicas relativas ao </a:t>
            </a:r>
          </a:p>
          <a:p>
            <a:pPr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pt-BR" sz="2800" dirty="0" smtClean="0">
                <a:latin typeface="Calibri" pitchFamily="34" charset="0"/>
              </a:rPr>
              <a:t>desenvolvimento pessoal e social do educando </a:t>
            </a:r>
          </a:p>
          <a:p>
            <a:pPr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pt-BR" sz="2800" dirty="0" smtClean="0">
                <a:latin typeface="Calibri" pitchFamily="34" charset="0"/>
              </a:rPr>
              <a:t>prevalecem sobre o aspecto produtivo.</a:t>
            </a:r>
          </a:p>
          <a:p>
            <a:pPr algn="ctr">
              <a:lnSpc>
                <a:spcPct val="120000"/>
              </a:lnSpc>
              <a:spcBef>
                <a:spcPts val="0"/>
              </a:spcBef>
              <a:buNone/>
            </a:pPr>
            <a:endParaRPr lang="pt-BR" sz="1200" dirty="0" smtClean="0">
              <a:latin typeface="Calibri" pitchFamily="34" charset="0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pt-BR" sz="2800" b="1" dirty="0" smtClean="0">
                <a:latin typeface="Calibri" pitchFamily="34" charset="0"/>
              </a:rPr>
              <a:t>§ 2º </a:t>
            </a:r>
            <a:r>
              <a:rPr lang="pt-BR" sz="2800" dirty="0" smtClean="0">
                <a:latin typeface="Calibri" pitchFamily="34" charset="0"/>
              </a:rPr>
              <a:t>- A remuneração que o adolescente recebe pelo </a:t>
            </a:r>
          </a:p>
          <a:p>
            <a:pPr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pt-BR" sz="2800" dirty="0" smtClean="0">
                <a:latin typeface="Calibri" pitchFamily="34" charset="0"/>
              </a:rPr>
              <a:t>trabalho efetuado ou a participação na venda dos </a:t>
            </a:r>
          </a:p>
          <a:p>
            <a:pPr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pt-BR" sz="2800" dirty="0" smtClean="0">
                <a:latin typeface="Calibri" pitchFamily="34" charset="0"/>
              </a:rPr>
              <a:t>produtos de seu trabalho não desfigura o caráter </a:t>
            </a:r>
          </a:p>
          <a:p>
            <a:pPr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pt-BR" sz="2800" dirty="0" smtClean="0">
                <a:latin typeface="Calibri" pitchFamily="34" charset="0"/>
              </a:rPr>
              <a:t>educativo.</a:t>
            </a:r>
          </a:p>
          <a:p>
            <a:pPr algn="ctr">
              <a:lnSpc>
                <a:spcPct val="120000"/>
              </a:lnSpc>
              <a:spcBef>
                <a:spcPts val="0"/>
              </a:spcBef>
              <a:buNone/>
            </a:pPr>
            <a:endParaRPr lang="pt-BR" sz="1200" dirty="0" smtClean="0">
              <a:latin typeface="Calibri" pitchFamily="34" charset="0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pt-BR" sz="2800" b="1" dirty="0" smtClean="0">
                <a:latin typeface="Calibri" pitchFamily="34" charset="0"/>
              </a:rPr>
              <a:t>Art. 69</a:t>
            </a:r>
            <a:r>
              <a:rPr lang="pt-BR" sz="2800" dirty="0" smtClean="0">
                <a:latin typeface="Calibri" pitchFamily="34" charset="0"/>
              </a:rPr>
              <a:t>: O adolescente tem direito à profissionalização e à </a:t>
            </a:r>
          </a:p>
          <a:p>
            <a:pPr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pt-BR" sz="2800" dirty="0" smtClean="0">
                <a:latin typeface="Calibri" pitchFamily="34" charset="0"/>
              </a:rPr>
              <a:t>proteção no trabalho, observados os seguintes aspectos, </a:t>
            </a:r>
          </a:p>
          <a:p>
            <a:pPr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pt-BR" sz="2800" dirty="0">
                <a:latin typeface="Calibri" pitchFamily="34" charset="0"/>
              </a:rPr>
              <a:t>e</a:t>
            </a:r>
            <a:r>
              <a:rPr lang="pt-BR" sz="2800" dirty="0" smtClean="0">
                <a:latin typeface="Calibri" pitchFamily="34" charset="0"/>
              </a:rPr>
              <a:t>ntre outros:</a:t>
            </a:r>
            <a:endParaRPr lang="pt-BR" sz="28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15000"/>
            <a:lum/>
          </a:blip>
          <a:srcRect/>
          <a:stretch>
            <a:fillRect t="-27000" b="-2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04800" y="304800"/>
            <a:ext cx="8610600" cy="6324600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pt-BR" b="1" dirty="0" smtClean="0"/>
              <a:t>I-</a:t>
            </a:r>
            <a:r>
              <a:rPr lang="pt-BR" dirty="0" smtClean="0"/>
              <a:t>respeito à condição peculiar de pessoa em desenvolvimento;</a:t>
            </a:r>
            <a:br>
              <a:rPr lang="pt-BR" dirty="0" smtClean="0"/>
            </a:br>
            <a:r>
              <a:rPr lang="pt-BR" b="1" dirty="0" smtClean="0"/>
              <a:t>II-</a:t>
            </a:r>
            <a:r>
              <a:rPr lang="pt-BR" dirty="0" smtClean="0"/>
              <a:t>capacitação profissional adequada ao mercado de trabalho.</a:t>
            </a:r>
          </a:p>
          <a:p>
            <a:pPr algn="ctr">
              <a:buNone/>
            </a:pPr>
            <a:r>
              <a:rPr lang="pt-BR" dirty="0" smtClean="0"/>
              <a:t/>
            </a:r>
            <a:br>
              <a:rPr lang="pt-BR" dirty="0" smtClean="0"/>
            </a:br>
            <a:r>
              <a:rPr lang="pt-BR" b="1" dirty="0" smtClean="0"/>
              <a:t>Art. 70: </a:t>
            </a:r>
            <a:r>
              <a:rPr lang="pt-BR" dirty="0" smtClean="0"/>
              <a:t>É dever de todos prevenir a ocorrência de ameaça ou violação dos direitos da criança e do adolescente.</a:t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b="1" u="sng" dirty="0" smtClean="0"/>
              <a:t>FIM DA MENORIDADE:</a:t>
            </a:r>
            <a:br>
              <a:rPr lang="pt-BR" b="1" u="sng" dirty="0" smtClean="0"/>
            </a:br>
            <a:r>
              <a:rPr lang="pt-BR" dirty="0" smtClean="0"/>
              <a:t>O “CAPUT” do art. 5º do Código Civil (Lei 10.406, de 10/01/2002) estabelece: </a:t>
            </a:r>
            <a:r>
              <a:rPr lang="pt-BR" i="1" dirty="0" smtClean="0"/>
              <a:t>“a menoridade cessa aos dezoito anos completos, quando a pessoa fica habilitada a todos os atos da vida civil”.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15000"/>
            <a:lum/>
          </a:blip>
          <a:srcRect/>
          <a:stretch>
            <a:fillRect t="-27000" b="-2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04800" y="304800"/>
            <a:ext cx="8534400" cy="63246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pt-BR" sz="2800" b="1" u="sng" dirty="0" smtClean="0">
                <a:latin typeface="Calibri" pitchFamily="34" charset="0"/>
              </a:rPr>
              <a:t>LEI Nº 10.097, </a:t>
            </a:r>
            <a:br>
              <a:rPr lang="pt-BR" sz="2800" b="1" u="sng" dirty="0" smtClean="0">
                <a:latin typeface="Calibri" pitchFamily="34" charset="0"/>
              </a:rPr>
            </a:br>
            <a:r>
              <a:rPr lang="pt-BR" sz="2800" b="1" u="sng" dirty="0" smtClean="0">
                <a:latin typeface="Calibri" pitchFamily="34" charset="0"/>
              </a:rPr>
              <a:t>DE 19 DE DEZEMBRO DE 2000.</a:t>
            </a:r>
            <a:br>
              <a:rPr lang="pt-BR" sz="2800" b="1" u="sng" dirty="0" smtClean="0">
                <a:latin typeface="Calibri" pitchFamily="34" charset="0"/>
              </a:rPr>
            </a:br>
            <a:r>
              <a:rPr lang="pt-BR" sz="2800" b="1" u="sng" dirty="0" smtClean="0">
                <a:latin typeface="Calibri" pitchFamily="34" charset="0"/>
              </a:rPr>
              <a:t/>
            </a:r>
            <a:br>
              <a:rPr lang="pt-BR" sz="2800" b="1" u="sng" dirty="0" smtClean="0">
                <a:latin typeface="Calibri" pitchFamily="34" charset="0"/>
              </a:rPr>
            </a:br>
            <a:r>
              <a:rPr lang="pt-BR" sz="2800" dirty="0" smtClean="0">
                <a:latin typeface="Calibri" pitchFamily="34" charset="0"/>
              </a:rPr>
              <a:t>Esta Lei alterou os artigos 402, 403, 428, 429, 430, 432 e 433 da Consolidação das Leis do trabalho (CLT, Decreto Lei nº 5.452, de 1º/maio/1943), dando-lhes a seguinte redação:</a:t>
            </a:r>
            <a:br>
              <a:rPr lang="pt-BR" sz="2800" dirty="0" smtClean="0">
                <a:latin typeface="Calibri" pitchFamily="34" charset="0"/>
              </a:rPr>
            </a:br>
            <a:r>
              <a:rPr lang="pt-BR" sz="2800" b="1" dirty="0" smtClean="0">
                <a:latin typeface="Calibri" pitchFamily="34" charset="0"/>
              </a:rPr>
              <a:t>Art. 402: </a:t>
            </a:r>
            <a:r>
              <a:rPr lang="pt-BR" sz="2800" dirty="0" smtClean="0">
                <a:latin typeface="Calibri" pitchFamily="34" charset="0"/>
              </a:rPr>
              <a:t>Considera-se menor para os efeitos desta Consolidação o trabalhador de quatorze até dezoito anos.</a:t>
            </a:r>
            <a:br>
              <a:rPr lang="pt-BR" sz="2800" dirty="0" smtClean="0">
                <a:latin typeface="Calibri" pitchFamily="34" charset="0"/>
              </a:rPr>
            </a:br>
            <a:r>
              <a:rPr lang="pt-BR" sz="2800" b="1" dirty="0" smtClean="0">
                <a:latin typeface="Calibri" pitchFamily="34" charset="0"/>
              </a:rPr>
              <a:t>Art. 403</a:t>
            </a:r>
            <a:r>
              <a:rPr lang="pt-BR" sz="2800" dirty="0" smtClean="0">
                <a:latin typeface="Calibri" pitchFamily="34" charset="0"/>
              </a:rPr>
              <a:t>: É proibido qualquer trabalho a menores de dezesseis anos, salvo na condição de aprendiz, a partir dos quatorze anos.</a:t>
            </a:r>
            <a:endParaRPr lang="pt-BR" sz="28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15000"/>
            <a:lum/>
          </a:blip>
          <a:srcRect/>
          <a:stretch>
            <a:fillRect t="-27000" b="-2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04800" y="304800"/>
            <a:ext cx="8534400" cy="62484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pt-BR" sz="2800" b="1" dirty="0" smtClean="0">
                <a:latin typeface="Calibri" pitchFamily="34" charset="0"/>
              </a:rPr>
              <a:t>Parágrafo único</a:t>
            </a:r>
            <a:r>
              <a:rPr lang="pt-BR" sz="2800" dirty="0" smtClean="0">
                <a:latin typeface="Calibri" pitchFamily="34" charset="0"/>
              </a:rPr>
              <a:t>: O trabalho do menor não poderá ser realizado em locais prejudiciais à sua formação, ao seu desenvolvimento físico, psíquico, moral e social e em horários e locais que não permitam a frequência à escola.</a:t>
            </a:r>
          </a:p>
          <a:p>
            <a:pPr algn="ctr">
              <a:buNone/>
            </a:pPr>
            <a:endParaRPr lang="pt-BR" sz="2800" dirty="0" smtClean="0">
              <a:latin typeface="Calibri" pitchFamily="34" charset="0"/>
            </a:endParaRPr>
          </a:p>
          <a:p>
            <a:pPr algn="ctr">
              <a:buNone/>
            </a:pPr>
            <a:endParaRPr lang="pt-BR" sz="2800" dirty="0" smtClean="0">
              <a:latin typeface="Calibri" pitchFamily="34" charset="0"/>
            </a:endParaRPr>
          </a:p>
          <a:p>
            <a:pPr algn="ctr">
              <a:buNone/>
            </a:pPr>
            <a:r>
              <a:rPr lang="pt-BR" sz="2800" b="1" dirty="0" smtClean="0">
                <a:latin typeface="Calibri" pitchFamily="34" charset="0"/>
              </a:rPr>
              <a:t>Art. 428</a:t>
            </a:r>
            <a:r>
              <a:rPr lang="pt-BR" sz="2800" dirty="0" smtClean="0">
                <a:latin typeface="Calibri" pitchFamily="34" charset="0"/>
              </a:rPr>
              <a:t>: O contrato de aprendizagem é o contrato de trabalho especial, ajustado por escrito e por prazo determinado, em que o empregador se compromete a assegurar ao maior de quatorze e menor de dezoito anos, inscrito no programa de aprendizagem, formação técnico-profissional metódica,</a:t>
            </a:r>
            <a:endParaRPr lang="pt-BR" sz="28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214</TotalTime>
  <Words>1295</Words>
  <Application>Microsoft Office PowerPoint</Application>
  <PresentationFormat>Apresentação na tela (4:3)</PresentationFormat>
  <Paragraphs>244</Paragraphs>
  <Slides>31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31</vt:i4>
      </vt:variant>
    </vt:vector>
  </HeadingPairs>
  <TitlesOfParts>
    <vt:vector size="32" baseType="lpstr">
      <vt:lpstr>Tema do Office</vt:lpstr>
      <vt:lpstr>TRABALHO INFANTIL A lei federal nº 8.069, de 13/07/1990  (ECA), nas suas disposições preliminares,  estabelece:   Art. 1º - Esta lei dispõe sobre a proteção integral à criança e ao adolescente;  Art. 2º - Considera-se criança, para efeitos desta Lei, a pessoa até doze anos de idade incompletos, e adolescente aquela entre doze e dezoito anos de idade. Parágrafo único: nos casos expressos em Lei, aplica-se excepcionalmente este Estatuto às pessoas entre dezoito e vinte e um anos de idade  (Artigos 60 a 70, ECA).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dpottumati</dc:creator>
  <cp:lastModifiedBy>Solange Satiko Mareco Mori</cp:lastModifiedBy>
  <cp:revision>56</cp:revision>
  <dcterms:created xsi:type="dcterms:W3CDTF">2015-06-15T13:03:20Z</dcterms:created>
  <dcterms:modified xsi:type="dcterms:W3CDTF">2015-06-26T18:38:01Z</dcterms:modified>
</cp:coreProperties>
</file>