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83" r:id="rId17"/>
    <p:sldId id="271" r:id="rId18"/>
    <p:sldId id="272" r:id="rId19"/>
    <p:sldId id="273" r:id="rId20"/>
    <p:sldId id="284" r:id="rId21"/>
    <p:sldId id="274" r:id="rId22"/>
    <p:sldId id="275" r:id="rId23"/>
    <p:sldId id="276" r:id="rId24"/>
    <p:sldId id="277" r:id="rId25"/>
    <p:sldId id="278" r:id="rId26"/>
    <p:sldId id="279" r:id="rId27"/>
    <p:sldId id="280" r:id="rId28"/>
    <p:sldId id="281" r:id="rId29"/>
    <p:sldId id="282" r:id="rId30"/>
    <p:sldId id="285" r:id="rId31"/>
    <p:sldId id="286" r:id="rId3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815" autoAdjust="0"/>
    <p:restoredTop sz="93913" autoAdjust="0"/>
  </p:normalViewPr>
  <p:slideViewPr>
    <p:cSldViewPr>
      <p:cViewPr>
        <p:scale>
          <a:sx n="81" d="100"/>
          <a:sy n="81" d="100"/>
        </p:scale>
        <p:origin x="-2208" y="-330"/>
      </p:cViewPr>
      <p:guideLst>
        <p:guide orient="horz" pos="2160"/>
        <p:guide pos="2880"/>
      </p:guideLst>
    </p:cSldViewPr>
  </p:slideViewPr>
  <p:notesTextViewPr>
    <p:cViewPr>
      <p:scale>
        <a:sx n="1" d="1"/>
        <a:sy n="1" d="1"/>
      </p:scale>
      <p:origin x="0" y="0"/>
    </p:cViewPr>
  </p:notesTextViewPr>
  <p:sorterViewPr>
    <p:cViewPr>
      <p:scale>
        <a:sx n="66" d="100"/>
        <a:sy n="66" d="100"/>
      </p:scale>
      <p:origin x="0" y="22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936234DC-4407-459C-B69A-753A8E1933B6}" type="datetimeFigureOut">
              <a:rPr lang="pt-BR" smtClean="0"/>
              <a:pPr/>
              <a:t>26/06/2015</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858816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36234DC-4407-459C-B69A-753A8E1933B6}" type="datetimeFigureOut">
              <a:rPr lang="pt-BR" smtClean="0"/>
              <a:pPr/>
              <a:t>26/06/2015</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420213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36234DC-4407-459C-B69A-753A8E1933B6}" type="datetimeFigureOut">
              <a:rPr lang="pt-BR" smtClean="0"/>
              <a:pPr/>
              <a:t>26/06/2015</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3052406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936234DC-4407-459C-B69A-753A8E1933B6}" type="datetimeFigureOut">
              <a:rPr lang="pt-BR" smtClean="0"/>
              <a:pPr/>
              <a:t>26/06/2015</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4131077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936234DC-4407-459C-B69A-753A8E1933B6}" type="datetimeFigureOut">
              <a:rPr lang="pt-BR" smtClean="0"/>
              <a:pPr/>
              <a:t>26/06/2015</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2407820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936234DC-4407-459C-B69A-753A8E1933B6}" type="datetimeFigureOut">
              <a:rPr lang="pt-BR" smtClean="0"/>
              <a:pPr/>
              <a:t>26/06/2015</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1408433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936234DC-4407-459C-B69A-753A8E1933B6}" type="datetimeFigureOut">
              <a:rPr lang="pt-BR" smtClean="0"/>
              <a:pPr/>
              <a:t>26/06/2015</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3973446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936234DC-4407-459C-B69A-753A8E1933B6}" type="datetimeFigureOut">
              <a:rPr lang="pt-BR" smtClean="0"/>
              <a:pPr/>
              <a:t>26/06/2015</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2473670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936234DC-4407-459C-B69A-753A8E1933B6}" type="datetimeFigureOut">
              <a:rPr lang="pt-BR" smtClean="0"/>
              <a:pPr/>
              <a:t>26/06/2015</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652139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36234DC-4407-459C-B69A-753A8E1933B6}" type="datetimeFigureOut">
              <a:rPr lang="pt-BR" smtClean="0"/>
              <a:pPr/>
              <a:t>26/06/2015</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4181966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936234DC-4407-459C-B69A-753A8E1933B6}" type="datetimeFigureOut">
              <a:rPr lang="pt-BR" smtClean="0"/>
              <a:pPr/>
              <a:t>26/06/2015</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698261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6234DC-4407-459C-B69A-753A8E1933B6}" type="datetimeFigureOut">
              <a:rPr lang="pt-BR" smtClean="0"/>
              <a:pPr/>
              <a:t>26/06/2015</a:t>
            </a:fld>
            <a:endParaRPr lang="pt-BR" dirty="0"/>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87521-14E6-41A8-9424-D5FFB6C27DEB}" type="slidenum">
              <a:rPr lang="pt-BR" smtClean="0"/>
              <a:pPr/>
              <a:t>‹nº›</a:t>
            </a:fld>
            <a:endParaRPr lang="pt-BR" dirty="0"/>
          </a:p>
        </p:txBody>
      </p:sp>
    </p:spTree>
    <p:extLst>
      <p:ext uri="{BB962C8B-B14F-4D97-AF65-F5344CB8AC3E}">
        <p14:creationId xmlns:p14="http://schemas.microsoft.com/office/powerpoint/2010/main" val="2586731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250706"/>
          </a:xfrm>
        </p:spPr>
        <p:txBody>
          <a:bodyPr>
            <a:normAutofit/>
          </a:bodyPr>
          <a:lstStyle/>
          <a:p>
            <a:r>
              <a:rPr lang="pt-BR" sz="2800" b="1" u="sng" dirty="0" smtClean="0">
                <a:effectLst>
                  <a:outerShdw blurRad="38100" dist="38100" dir="2700000" algn="tl">
                    <a:srgbClr val="000000">
                      <a:alpha val="43137"/>
                    </a:srgbClr>
                  </a:outerShdw>
                </a:effectLst>
                <a:latin typeface="Calibri" pitchFamily="34" charset="0"/>
              </a:rPr>
              <a:t/>
            </a:r>
            <a:br>
              <a:rPr lang="pt-BR" sz="2800" b="1" u="sng" dirty="0" smtClean="0">
                <a:effectLst>
                  <a:outerShdw blurRad="38100" dist="38100" dir="2700000" algn="tl">
                    <a:srgbClr val="000000">
                      <a:alpha val="43137"/>
                    </a:srgbClr>
                  </a:outerShdw>
                </a:effectLst>
                <a:latin typeface="Calibri" pitchFamily="34" charset="0"/>
              </a:rPr>
            </a:br>
            <a:r>
              <a:rPr lang="pt-BR" sz="2800" b="1" u="sng" dirty="0" smtClean="0">
                <a:effectLst>
                  <a:outerShdw blurRad="38100" dist="38100" dir="2700000" algn="tl">
                    <a:srgbClr val="000000">
                      <a:alpha val="43137"/>
                    </a:srgbClr>
                  </a:outerShdw>
                </a:effectLst>
                <a:latin typeface="Calibri" pitchFamily="34" charset="0"/>
              </a:rPr>
              <a:t/>
            </a:r>
            <a:br>
              <a:rPr lang="pt-BR" sz="2800" b="1" u="sng" dirty="0" smtClean="0">
                <a:effectLst>
                  <a:outerShdw blurRad="38100" dist="38100" dir="2700000" algn="tl">
                    <a:srgbClr val="000000">
                      <a:alpha val="43137"/>
                    </a:srgbClr>
                  </a:outerShdw>
                </a:effectLst>
                <a:latin typeface="Calibri" pitchFamily="34" charset="0"/>
              </a:rPr>
            </a:br>
            <a:r>
              <a:rPr lang="pt-BR" sz="2800" b="1" u="sng" dirty="0" smtClean="0">
                <a:effectLst>
                  <a:outerShdw blurRad="38100" dist="38100" dir="2700000" algn="tl">
                    <a:srgbClr val="000000">
                      <a:alpha val="43137"/>
                    </a:srgbClr>
                  </a:outerShdw>
                </a:effectLst>
                <a:latin typeface="Calibri" pitchFamily="34" charset="0"/>
              </a:rPr>
              <a:t>QUESTIONÁRIO EXTRAÍDO DA CETIJT – TST – Conselho Superior da Justiça do Trabalho</a:t>
            </a:r>
            <a:br>
              <a:rPr lang="pt-BR" sz="2800" b="1" u="sng" dirty="0" smtClean="0">
                <a:effectLst>
                  <a:outerShdw blurRad="38100" dist="38100" dir="2700000" algn="tl">
                    <a:srgbClr val="000000">
                      <a:alpha val="43137"/>
                    </a:srgbClr>
                  </a:outerShdw>
                </a:effectLst>
                <a:latin typeface="Calibri" pitchFamily="34" charset="0"/>
              </a:rPr>
            </a:br>
            <a:r>
              <a:rPr lang="pt-BR" sz="2800" b="1" u="sng" dirty="0" smtClean="0">
                <a:effectLst>
                  <a:outerShdw blurRad="38100" dist="38100" dir="2700000" algn="tl">
                    <a:srgbClr val="000000">
                      <a:alpha val="43137"/>
                    </a:srgbClr>
                  </a:outerShdw>
                </a:effectLst>
                <a:latin typeface="Calibri" pitchFamily="34" charset="0"/>
              </a:rPr>
              <a:t/>
            </a:r>
            <a:br>
              <a:rPr lang="pt-BR" sz="2800" b="1" u="sng" dirty="0" smtClean="0">
                <a:effectLst>
                  <a:outerShdw blurRad="38100" dist="38100" dir="2700000" algn="tl">
                    <a:srgbClr val="000000">
                      <a:alpha val="43137"/>
                    </a:srgbClr>
                  </a:outerShdw>
                </a:effectLst>
                <a:latin typeface="Calibri" pitchFamily="34" charset="0"/>
              </a:rPr>
            </a:br>
            <a:r>
              <a:rPr lang="pt-BR" sz="2400" b="1" dirty="0" smtClean="0">
                <a:latin typeface="Calibri" pitchFamily="34" charset="0"/>
              </a:rPr>
              <a:t>40</a:t>
            </a:r>
            <a:r>
              <a:rPr lang="pt-BR" sz="2400" dirty="0" smtClean="0">
                <a:latin typeface="Calibri" pitchFamily="34" charset="0"/>
              </a:rPr>
              <a:t> </a:t>
            </a:r>
            <a:r>
              <a:rPr lang="pt-BR" sz="2400" b="1" dirty="0" smtClean="0">
                <a:latin typeface="Calibri" pitchFamily="34" charset="0"/>
              </a:rPr>
              <a:t>PERGUNTAS </a:t>
            </a:r>
            <a:r>
              <a:rPr lang="pt-BR" sz="2400" b="1" dirty="0">
                <a:latin typeface="Calibri" pitchFamily="34" charset="0"/>
              </a:rPr>
              <a:t>E RESPOSTAS SOBRE TRABALHO INFANTIL, PROTEÇÃO AO TRABALHO DECENTE DO ADOLESCENTE E </a:t>
            </a:r>
            <a:r>
              <a:rPr lang="pt-BR" sz="2400" b="1" dirty="0" smtClean="0">
                <a:latin typeface="Calibri" pitchFamily="34" charset="0"/>
              </a:rPr>
              <a:t>APRENDIZAGEM, ELABORADAS PELA: </a:t>
            </a:r>
            <a:r>
              <a:rPr lang="pt-BR" sz="2400" dirty="0">
                <a:latin typeface="Calibri" pitchFamily="34" charset="0"/>
              </a:rPr>
              <a:t/>
            </a:r>
            <a:br>
              <a:rPr lang="pt-BR" sz="2400" dirty="0">
                <a:latin typeface="Calibri" pitchFamily="34" charset="0"/>
              </a:rPr>
            </a:br>
            <a:r>
              <a:rPr lang="pt-BR" sz="2400" b="1" dirty="0" smtClean="0">
                <a:latin typeface="Calibri" pitchFamily="34" charset="0"/>
              </a:rPr>
              <a:t>Comissão </a:t>
            </a:r>
            <a:r>
              <a:rPr lang="pt-BR" sz="2400" b="1" dirty="0">
                <a:latin typeface="Calibri" pitchFamily="34" charset="0"/>
              </a:rPr>
              <a:t>para Erradicação do Trabalho Infantil da Justiça do Trabalho </a:t>
            </a:r>
            <a:r>
              <a:rPr lang="pt-BR" sz="2400" dirty="0">
                <a:latin typeface="Calibri" pitchFamily="34" charset="0"/>
              </a:rPr>
              <a:t/>
            </a:r>
            <a:br>
              <a:rPr lang="pt-BR" sz="2400" dirty="0">
                <a:latin typeface="Calibri" pitchFamily="34" charset="0"/>
              </a:rPr>
            </a:br>
            <a:r>
              <a:rPr lang="pt-BR" sz="2400" b="1" dirty="0">
                <a:latin typeface="Calibri" pitchFamily="34" charset="0"/>
              </a:rPr>
              <a:t>Tribunal Superior do Trabalho </a:t>
            </a:r>
            <a:r>
              <a:rPr lang="pt-BR" sz="2400" dirty="0">
                <a:latin typeface="Calibri" pitchFamily="34" charset="0"/>
              </a:rPr>
              <a:t/>
            </a:r>
            <a:br>
              <a:rPr lang="pt-BR" sz="2400" dirty="0">
                <a:latin typeface="Calibri" pitchFamily="34" charset="0"/>
              </a:rPr>
            </a:br>
            <a:r>
              <a:rPr lang="pt-BR" sz="2400" b="1" dirty="0">
                <a:latin typeface="Calibri" pitchFamily="34" charset="0"/>
              </a:rPr>
              <a:t>Conselho Superior da Justiça do </a:t>
            </a:r>
            <a:r>
              <a:rPr lang="pt-BR" sz="2400" b="1" dirty="0" smtClean="0">
                <a:latin typeface="Calibri" pitchFamily="34" charset="0"/>
              </a:rPr>
              <a:t>Trabalho.</a:t>
            </a:r>
            <a:br>
              <a:rPr lang="pt-BR" sz="2400" b="1" dirty="0" smtClean="0">
                <a:latin typeface="Calibri" pitchFamily="34" charset="0"/>
              </a:rPr>
            </a:br>
            <a:r>
              <a:rPr lang="pt-BR" sz="2800" dirty="0">
                <a:latin typeface="Calibri" pitchFamily="34" charset="0"/>
              </a:rPr>
              <a:t/>
            </a:r>
            <a:br>
              <a:rPr lang="pt-BR" sz="2800" dirty="0">
                <a:latin typeface="Calibri" pitchFamily="34" charset="0"/>
              </a:rPr>
            </a:br>
            <a:r>
              <a:rPr lang="pt-BR" sz="2800" dirty="0" smtClean="0">
                <a:latin typeface="Calibri" pitchFamily="34" charset="0"/>
              </a:rPr>
              <a:t>Palestrante: Dr. Venâncio Josiel dos Santos</a:t>
            </a:r>
            <a:endParaRPr lang="pt-BR" sz="2800" dirty="0">
              <a:latin typeface="Calibri" pitchFamily="34" charset="0"/>
            </a:endParaRPr>
          </a:p>
        </p:txBody>
      </p:sp>
      <p:pic>
        <p:nvPicPr>
          <p:cNvPr id="1026" name="Picture 2" descr="S:\CPSE\2015\PETI\ARTES___DIVERSAS\catavento simbolo.jpg"/>
          <p:cNvPicPr>
            <a:picLocks noChangeAspect="1" noChangeArrowheads="1"/>
          </p:cNvPicPr>
          <p:nvPr/>
        </p:nvPicPr>
        <p:blipFill>
          <a:blip r:embed="rId2" cstate="print"/>
          <a:srcRect/>
          <a:stretch>
            <a:fillRect/>
          </a:stretch>
        </p:blipFill>
        <p:spPr bwMode="auto">
          <a:xfrm>
            <a:off x="3635896" y="404664"/>
            <a:ext cx="1296144" cy="1080120"/>
          </a:xfrm>
          <a:prstGeom prst="rect">
            <a:avLst/>
          </a:prstGeom>
          <a:noFill/>
        </p:spPr>
      </p:pic>
    </p:spTree>
    <p:extLst>
      <p:ext uri="{BB962C8B-B14F-4D97-AF65-F5344CB8AC3E}">
        <p14:creationId xmlns:p14="http://schemas.microsoft.com/office/powerpoint/2010/main" val="4180843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178698"/>
          </a:xfrm>
        </p:spPr>
        <p:txBody>
          <a:bodyPr>
            <a:normAutofit/>
          </a:bodyPr>
          <a:lstStyle/>
          <a:p>
            <a:r>
              <a:rPr lang="pt-BR" sz="2800" dirty="0" smtClean="0">
                <a:latin typeface="Calibri" pitchFamily="34" charset="0"/>
              </a:rPr>
              <a:t>Entretanto</a:t>
            </a:r>
            <a:r>
              <a:rPr lang="pt-BR" sz="2800" dirty="0">
                <a:latin typeface="Calibri" pitchFamily="34" charset="0"/>
              </a:rPr>
              <a:t>, estudos recentes indicam que, depois do advento da Emenda Constitucional Nº 45/2004, que ampliou consideravelmente a competência da Justiça do Trabalho, só o Juiz do Trabalho pode apreciar a </a:t>
            </a:r>
            <a:r>
              <a:rPr lang="pt-BR" sz="2800" dirty="0" smtClean="0">
                <a:latin typeface="Calibri" pitchFamily="34" charset="0"/>
              </a:rPr>
              <a:t/>
            </a:r>
            <a:br>
              <a:rPr lang="pt-BR" sz="2800" dirty="0" smtClean="0">
                <a:latin typeface="Calibri" pitchFamily="34" charset="0"/>
              </a:rPr>
            </a:br>
            <a:r>
              <a:rPr lang="pt-BR" sz="2800" smtClean="0">
                <a:latin typeface="Calibri" pitchFamily="34" charset="0"/>
              </a:rPr>
              <a:t>                      matéria</a:t>
            </a:r>
            <a:r>
              <a:rPr lang="pt-BR" sz="2800" dirty="0">
                <a:latin typeface="Calibri" pitchFamily="34" charset="0"/>
              </a:rPr>
              <a:t>, concedendo ou não autorização. </a:t>
            </a:r>
            <a:r>
              <a:rPr lang="pt-BR" sz="2800" dirty="0" smtClean="0">
                <a:latin typeface="Calibri" pitchFamily="34" charset="0"/>
              </a:rPr>
              <a:t/>
            </a:r>
            <a:br>
              <a:rPr lang="pt-BR" sz="2800" dirty="0" smtClean="0">
                <a:latin typeface="Calibri" pitchFamily="34" charset="0"/>
              </a:rPr>
            </a:br>
            <a:r>
              <a:rPr lang="pt-BR" sz="2800">
                <a:latin typeface="Calibri" pitchFamily="34" charset="0"/>
              </a:rPr>
              <a:t/>
            </a:r>
            <a:br>
              <a:rPr lang="pt-BR" sz="2800">
                <a:latin typeface="Calibri" pitchFamily="34" charset="0"/>
              </a:rPr>
            </a:br>
            <a:r>
              <a:rPr lang="pt-BR" sz="2800" smtClean="0">
                <a:latin typeface="Calibri" pitchFamily="34" charset="0"/>
              </a:rPr>
              <a:t>               </a:t>
            </a:r>
            <a:r>
              <a:rPr lang="pt-BR" sz="2800" b="1" dirty="0" smtClean="0">
                <a:latin typeface="Calibri" pitchFamily="34" charset="0"/>
              </a:rPr>
              <a:t>11-Por que é o </a:t>
            </a:r>
            <a:r>
              <a:rPr lang="pt-BR" sz="2800" b="1" dirty="0">
                <a:latin typeface="Calibri" pitchFamily="34" charset="0"/>
              </a:rPr>
              <a:t>Juiz </a:t>
            </a:r>
            <a:r>
              <a:rPr lang="pt-BR" sz="2800" b="1" dirty="0" smtClean="0">
                <a:latin typeface="Calibri" pitchFamily="34" charset="0"/>
              </a:rPr>
              <a:t>do Trabalho? </a:t>
            </a:r>
            <a:r>
              <a:rPr lang="pt-BR" sz="2800" dirty="0">
                <a:latin typeface="Calibri" pitchFamily="34" charset="0"/>
              </a:rPr>
              <a:t/>
            </a:r>
            <a:br>
              <a:rPr lang="pt-BR" sz="2800" dirty="0">
                <a:latin typeface="Calibri" pitchFamily="34" charset="0"/>
              </a:rPr>
            </a:br>
            <a:r>
              <a:rPr lang="pt-BR" sz="2800" dirty="0">
                <a:latin typeface="Calibri" pitchFamily="34" charset="0"/>
              </a:rPr>
              <a:t>Ora, estando as consequências do trabalho afetas à Justiça do Trabalho, não há o que justifique que a autorização que o antecede seja dada por juiz que, depois, será incompetente para analisar tais efeitos. A questão é jurídica, de lógica, envolve a necessidade de unidade de convicção e interpretação sistemática. </a:t>
            </a:r>
          </a:p>
        </p:txBody>
      </p:sp>
      <p:pic>
        <p:nvPicPr>
          <p:cNvPr id="4" name="Picture 2" descr="S:\CPSE\2015\PETI\ARTES___DIVERSAS\catavento simbolo.jpg"/>
          <p:cNvPicPr>
            <a:picLocks noChangeAspect="1" noChangeArrowheads="1"/>
          </p:cNvPicPr>
          <p:nvPr/>
        </p:nvPicPr>
        <p:blipFill>
          <a:blip r:embed="rId2" cstate="print"/>
          <a:srcRect/>
          <a:stretch>
            <a:fillRect/>
          </a:stretch>
        </p:blipFill>
        <p:spPr bwMode="auto">
          <a:xfrm>
            <a:off x="683568" y="2420888"/>
            <a:ext cx="1368152" cy="1152128"/>
          </a:xfrm>
          <a:prstGeom prst="rect">
            <a:avLst/>
          </a:prstGeom>
          <a:noFill/>
        </p:spPr>
      </p:pic>
    </p:spTree>
    <p:extLst>
      <p:ext uri="{BB962C8B-B14F-4D97-AF65-F5344CB8AC3E}">
        <p14:creationId xmlns:p14="http://schemas.microsoft.com/office/powerpoint/2010/main" val="5753958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106690"/>
          </a:xfrm>
        </p:spPr>
        <p:txBody>
          <a:bodyPr>
            <a:normAutofit fontScale="90000"/>
          </a:bodyPr>
          <a:lstStyle/>
          <a:p>
            <a:pPr algn="l"/>
            <a:r>
              <a:rPr lang="pt-BR" sz="3000" dirty="0" smtClean="0">
                <a:latin typeface="Calibri" pitchFamily="34" charset="0"/>
              </a:rPr>
              <a:t>Qualquer relação </a:t>
            </a:r>
            <a:r>
              <a:rPr lang="pt-BR" sz="3000" dirty="0">
                <a:latin typeface="Calibri" pitchFamily="34" charset="0"/>
              </a:rPr>
              <a:t>de trabalho, seja ela ou não de emprego, será </a:t>
            </a:r>
            <a:r>
              <a:rPr lang="pt-BR" sz="3000" dirty="0" smtClean="0">
                <a:latin typeface="Calibri" pitchFamily="34" charset="0"/>
              </a:rPr>
              <a:t>sempre apreciada </a:t>
            </a:r>
            <a:r>
              <a:rPr lang="pt-BR" sz="3000" dirty="0">
                <a:latin typeface="Calibri" pitchFamily="34" charset="0"/>
              </a:rPr>
              <a:t>por um Juiz do Trabalho</a:t>
            </a:r>
            <a:r>
              <a:rPr lang="pt-BR" sz="3000" dirty="0" smtClean="0">
                <a:latin typeface="Calibri" pitchFamily="34" charset="0"/>
              </a:rPr>
              <a:t>.</a:t>
            </a:r>
            <a:br>
              <a:rPr lang="pt-BR" sz="3000" dirty="0" smtClean="0">
                <a:latin typeface="Calibri" pitchFamily="34" charset="0"/>
              </a:rPr>
            </a:br>
            <a:r>
              <a:rPr lang="pt-BR" sz="3000" dirty="0">
                <a:latin typeface="Calibri" pitchFamily="34" charset="0"/>
              </a:rPr>
              <a:t>Assim, se a criança ou adolescente, no exercício de trabalho autorizado judicialmente, sofre acidente do </a:t>
            </a:r>
            <a:r>
              <a:rPr lang="pt-BR" sz="3000" dirty="0" smtClean="0">
                <a:latin typeface="Calibri" pitchFamily="34" charset="0"/>
              </a:rPr>
              <a:t>trabalho; dano  material </a:t>
            </a:r>
            <a:r>
              <a:rPr lang="pt-BR" sz="3000" dirty="0">
                <a:latin typeface="Calibri" pitchFamily="34" charset="0"/>
              </a:rPr>
              <a:t>ou </a:t>
            </a:r>
            <a:r>
              <a:rPr lang="pt-BR" sz="3000" dirty="0" smtClean="0">
                <a:latin typeface="Calibri" pitchFamily="34" charset="0"/>
              </a:rPr>
              <a:t>moral; </a:t>
            </a:r>
            <a:br>
              <a:rPr lang="pt-BR" sz="3000" dirty="0" smtClean="0">
                <a:latin typeface="Calibri" pitchFamily="34" charset="0"/>
              </a:rPr>
            </a:br>
            <a:r>
              <a:rPr lang="pt-BR" sz="3000" dirty="0" smtClean="0">
                <a:latin typeface="Calibri" pitchFamily="34" charset="0"/>
              </a:rPr>
              <a:t>se </a:t>
            </a:r>
            <a:r>
              <a:rPr lang="pt-BR" sz="3000" dirty="0">
                <a:latin typeface="Calibri" pitchFamily="34" charset="0"/>
              </a:rPr>
              <a:t>o contratante sofre fiscalização </a:t>
            </a:r>
            <a:r>
              <a:rPr lang="pt-BR" sz="3000" dirty="0" smtClean="0">
                <a:latin typeface="Calibri" pitchFamily="34" charset="0"/>
              </a:rPr>
              <a:t/>
            </a:r>
            <a:br>
              <a:rPr lang="pt-BR" sz="3000" dirty="0" smtClean="0">
                <a:latin typeface="Calibri" pitchFamily="34" charset="0"/>
              </a:rPr>
            </a:br>
            <a:r>
              <a:rPr lang="pt-BR" sz="3000" dirty="0" smtClean="0">
                <a:latin typeface="Calibri" pitchFamily="34" charset="0"/>
              </a:rPr>
              <a:t>e </a:t>
            </a:r>
            <a:r>
              <a:rPr lang="pt-BR" sz="3000" dirty="0">
                <a:latin typeface="Calibri" pitchFamily="34" charset="0"/>
              </a:rPr>
              <a:t>sanção do Ministério do Trabalho </a:t>
            </a:r>
            <a:r>
              <a:rPr lang="pt-BR" sz="3000" dirty="0" smtClean="0">
                <a:latin typeface="Calibri" pitchFamily="34" charset="0"/>
              </a:rPr>
              <a:t/>
            </a:r>
            <a:br>
              <a:rPr lang="pt-BR" sz="3000" dirty="0" smtClean="0">
                <a:latin typeface="Calibri" pitchFamily="34" charset="0"/>
              </a:rPr>
            </a:br>
            <a:r>
              <a:rPr lang="pt-BR" sz="3000" dirty="0" smtClean="0">
                <a:latin typeface="Calibri" pitchFamily="34" charset="0"/>
              </a:rPr>
              <a:t>e Emprego; se </a:t>
            </a:r>
            <a:r>
              <a:rPr lang="pt-BR" sz="3000" dirty="0">
                <a:latin typeface="Calibri" pitchFamily="34" charset="0"/>
              </a:rPr>
              <a:t>há alguma </a:t>
            </a:r>
            <a:r>
              <a:rPr lang="pt-BR" sz="3000" dirty="0" smtClean="0">
                <a:latin typeface="Calibri" pitchFamily="34" charset="0"/>
              </a:rPr>
              <a:t/>
            </a:r>
            <a:br>
              <a:rPr lang="pt-BR" sz="3000" dirty="0" smtClean="0">
                <a:latin typeface="Calibri" pitchFamily="34" charset="0"/>
              </a:rPr>
            </a:br>
            <a:r>
              <a:rPr lang="pt-BR" sz="3000" dirty="0" smtClean="0">
                <a:latin typeface="Calibri" pitchFamily="34" charset="0"/>
              </a:rPr>
              <a:t>consequência </a:t>
            </a:r>
            <a:r>
              <a:rPr lang="pt-BR" sz="3000" dirty="0">
                <a:latin typeface="Calibri" pitchFamily="34" charset="0"/>
              </a:rPr>
              <a:t>do trabalho, </a:t>
            </a:r>
            <a:r>
              <a:rPr lang="pt-BR" sz="3000" dirty="0" smtClean="0">
                <a:latin typeface="Calibri" pitchFamily="34" charset="0"/>
              </a:rPr>
              <a:t/>
            </a:r>
            <a:br>
              <a:rPr lang="pt-BR" sz="3000" dirty="0" smtClean="0">
                <a:latin typeface="Calibri" pitchFamily="34" charset="0"/>
              </a:rPr>
            </a:br>
            <a:r>
              <a:rPr lang="pt-BR" sz="3000" dirty="0" smtClean="0">
                <a:latin typeface="Calibri" pitchFamily="34" charset="0"/>
              </a:rPr>
              <a:t>será </a:t>
            </a:r>
            <a:r>
              <a:rPr lang="pt-BR" sz="3000" dirty="0">
                <a:latin typeface="Calibri" pitchFamily="34" charset="0"/>
              </a:rPr>
              <a:t>o Juiz do Trabalho </a:t>
            </a:r>
            <a:r>
              <a:rPr lang="pt-BR" sz="3000" dirty="0" smtClean="0">
                <a:latin typeface="Calibri" pitchFamily="34" charset="0"/>
              </a:rPr>
              <a:t>a </a:t>
            </a:r>
            <a:br>
              <a:rPr lang="pt-BR" sz="3000" dirty="0" smtClean="0">
                <a:latin typeface="Calibri" pitchFamily="34" charset="0"/>
              </a:rPr>
            </a:br>
            <a:r>
              <a:rPr lang="pt-BR" sz="3000" dirty="0" smtClean="0">
                <a:latin typeface="Calibri" pitchFamily="34" charset="0"/>
              </a:rPr>
              <a:t>autoridade competente </a:t>
            </a:r>
            <a:r>
              <a:rPr lang="pt-BR" sz="3000" dirty="0">
                <a:latin typeface="Calibri" pitchFamily="34" charset="0"/>
              </a:rPr>
              <a:t>para </a:t>
            </a:r>
            <a:r>
              <a:rPr lang="pt-BR" sz="3000" dirty="0" smtClean="0">
                <a:latin typeface="Calibri" pitchFamily="34" charset="0"/>
              </a:rPr>
              <a:t/>
            </a:r>
            <a:br>
              <a:rPr lang="pt-BR" sz="3000" dirty="0" smtClean="0">
                <a:latin typeface="Calibri" pitchFamily="34" charset="0"/>
              </a:rPr>
            </a:br>
            <a:r>
              <a:rPr lang="pt-BR" sz="3000" dirty="0" smtClean="0">
                <a:latin typeface="Calibri" pitchFamily="34" charset="0"/>
              </a:rPr>
              <a:t>instruir </a:t>
            </a:r>
            <a:r>
              <a:rPr lang="pt-BR" sz="3000" dirty="0">
                <a:latin typeface="Calibri" pitchFamily="34" charset="0"/>
              </a:rPr>
              <a:t>e julgar </a:t>
            </a:r>
            <a:r>
              <a:rPr lang="pt-BR" sz="3000" dirty="0" smtClean="0">
                <a:latin typeface="Calibri" pitchFamily="34" charset="0"/>
              </a:rPr>
              <a:t>a eventual </a:t>
            </a:r>
            <a:r>
              <a:rPr lang="pt-BR" sz="3000" dirty="0">
                <a:latin typeface="Calibri" pitchFamily="34" charset="0"/>
              </a:rPr>
              <a:t>ação </a:t>
            </a:r>
            <a:r>
              <a:rPr lang="pt-BR" sz="3000" dirty="0" smtClean="0">
                <a:latin typeface="Calibri" pitchFamily="34" charset="0"/>
              </a:rPr>
              <a:t>ajuizada.  </a:t>
            </a:r>
            <a:r>
              <a:rPr lang="pt-BR" sz="3100" dirty="0">
                <a:latin typeface="Calibri" pitchFamily="34" charset="0"/>
              </a:rPr>
              <a:t/>
            </a:r>
            <a:br>
              <a:rPr lang="pt-BR" sz="3100" dirty="0">
                <a:latin typeface="Calibri" pitchFamily="34" charset="0"/>
              </a:rPr>
            </a:br>
            <a:endParaRPr lang="pt-BR" sz="3100" dirty="0">
              <a:latin typeface="Calibri" pitchFamily="34" charset="0"/>
            </a:endParaRPr>
          </a:p>
        </p:txBody>
      </p:sp>
      <p:pic>
        <p:nvPicPr>
          <p:cNvPr id="4" name="Picture 2" descr="S:\CPSE\2015\PETI\ARTES___DIVERSAS\catavento simbolo.jpg"/>
          <p:cNvPicPr>
            <a:picLocks noChangeAspect="1" noChangeArrowheads="1"/>
          </p:cNvPicPr>
          <p:nvPr/>
        </p:nvPicPr>
        <p:blipFill>
          <a:blip r:embed="rId2" cstate="print"/>
          <a:srcRect/>
          <a:stretch>
            <a:fillRect/>
          </a:stretch>
        </p:blipFill>
        <p:spPr bwMode="auto">
          <a:xfrm>
            <a:off x="5652120" y="2348880"/>
            <a:ext cx="2847727" cy="2664296"/>
          </a:xfrm>
          <a:prstGeom prst="rect">
            <a:avLst/>
          </a:prstGeom>
          <a:noFill/>
        </p:spPr>
      </p:pic>
    </p:spTree>
    <p:extLst>
      <p:ext uri="{BB962C8B-B14F-4D97-AF65-F5344CB8AC3E}">
        <p14:creationId xmlns:p14="http://schemas.microsoft.com/office/powerpoint/2010/main" val="3439563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106690"/>
          </a:xfrm>
        </p:spPr>
        <p:txBody>
          <a:bodyPr>
            <a:normAutofit fontScale="90000"/>
          </a:bodyPr>
          <a:lstStyle/>
          <a:p>
            <a:r>
              <a:rPr lang="pt-BR" sz="3600" dirty="0" smtClean="0"/>
              <a:t/>
            </a:r>
            <a:br>
              <a:rPr lang="pt-BR" sz="3600" dirty="0" smtClean="0"/>
            </a:br>
            <a:r>
              <a:rPr lang="pt-BR" sz="3600" dirty="0" smtClean="0"/>
              <a:t>Não </a:t>
            </a:r>
            <a:r>
              <a:rPr lang="pt-BR" sz="3600" dirty="0"/>
              <a:t>há explicação plausível para que as autorizações de trabalho que originaram tais efeitos tenham sido dadas por quem não poderá apreciá-los. Assim, não é razoável manter-se a competência do Juiz da Infância e da Juventude, conforme lhe atribuem textos infraconstitucionais que não foram recepcionados pela </a:t>
            </a:r>
            <a:r>
              <a:rPr lang="pt-BR" sz="3600" dirty="0" smtClean="0"/>
              <a:t>Emenda Constitucional º </a:t>
            </a:r>
            <a:r>
              <a:rPr lang="pt-BR" sz="3600" dirty="0"/>
              <a:t>45/2004. </a:t>
            </a:r>
            <a:br>
              <a:rPr lang="pt-BR" sz="3600" dirty="0"/>
            </a:br>
            <a:r>
              <a:rPr lang="pt-BR" sz="3600" dirty="0"/>
              <a:t/>
            </a:r>
            <a:br>
              <a:rPr lang="pt-BR" sz="3600" dirty="0"/>
            </a:br>
            <a:endParaRPr lang="pt-BR" sz="3200" dirty="0"/>
          </a:p>
        </p:txBody>
      </p:sp>
    </p:spTree>
    <p:extLst>
      <p:ext uri="{BB962C8B-B14F-4D97-AF65-F5344CB8AC3E}">
        <p14:creationId xmlns:p14="http://schemas.microsoft.com/office/powerpoint/2010/main" val="21634000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22714"/>
          </a:xfrm>
        </p:spPr>
        <p:txBody>
          <a:bodyPr>
            <a:normAutofit fontScale="90000"/>
          </a:bodyPr>
          <a:lstStyle/>
          <a:p>
            <a:pPr algn="l"/>
            <a:r>
              <a:rPr lang="pt-BR" sz="3600" dirty="0" smtClean="0"/>
              <a:t/>
            </a:r>
            <a:br>
              <a:rPr lang="pt-BR" sz="3600" dirty="0" smtClean="0"/>
            </a:br>
            <a:r>
              <a:rPr lang="pt-BR" sz="3600" dirty="0" smtClean="0"/>
              <a:t>             </a:t>
            </a:r>
            <a:br>
              <a:rPr lang="pt-BR" sz="3600" dirty="0" smtClean="0"/>
            </a:br>
            <a:r>
              <a:rPr lang="pt-BR" sz="3100" b="1" dirty="0" smtClean="0"/>
              <a:t> 12-O Juiz do Trabalho sempre vai dar autorização quando for trabalho artístico infantil? </a:t>
            </a:r>
            <a:r>
              <a:rPr lang="pt-BR" sz="3600" dirty="0" smtClean="0"/>
              <a:t/>
            </a:r>
            <a:br>
              <a:rPr lang="pt-BR" sz="3600" dirty="0" smtClean="0"/>
            </a:br>
            <a:r>
              <a:rPr lang="pt-BR" sz="3100" dirty="0" smtClean="0">
                <a:latin typeface="Calibri" pitchFamily="34" charset="0"/>
              </a:rPr>
              <a:t>Não! Tais autorizações devem ser </a:t>
            </a:r>
            <a:r>
              <a:rPr lang="pt-BR" sz="3100" dirty="0" err="1" smtClean="0">
                <a:latin typeface="Calibri" pitchFamily="34" charset="0"/>
              </a:rPr>
              <a:t>excepcionalíssimas</a:t>
            </a:r>
            <a:r>
              <a:rPr lang="pt-BR" sz="3100" dirty="0" smtClean="0">
                <a:latin typeface="Calibri" pitchFamily="34" charset="0"/>
              </a:rPr>
              <a:t>, </a:t>
            </a:r>
            <a:r>
              <a:rPr lang="pt-BR" sz="3100" dirty="0">
                <a:latin typeface="Calibri" pitchFamily="34" charset="0"/>
              </a:rPr>
              <a:t>individuais </a:t>
            </a:r>
            <a:r>
              <a:rPr lang="pt-BR" sz="3100" dirty="0" smtClean="0">
                <a:latin typeface="Calibri" pitchFamily="34" charset="0"/>
              </a:rPr>
              <a:t>(não </a:t>
            </a:r>
            <a:r>
              <a:rPr lang="pt-BR" sz="3100" dirty="0">
                <a:latin typeface="Calibri" pitchFamily="34" charset="0"/>
              </a:rPr>
              <a:t>podem ser coletivas), com </a:t>
            </a:r>
            <a:r>
              <a:rPr lang="pt-BR" sz="3100" dirty="0" smtClean="0">
                <a:latin typeface="Calibri" pitchFamily="34" charset="0"/>
              </a:rPr>
              <a:t>                                                                observância </a:t>
            </a:r>
            <a:r>
              <a:rPr lang="pt-BR" sz="3100" dirty="0">
                <a:latin typeface="Calibri" pitchFamily="34" charset="0"/>
              </a:rPr>
              <a:t>do princípio da proteção integral da criança ou do </a:t>
            </a:r>
            <a:r>
              <a:rPr lang="pt-BR" sz="3100" dirty="0" smtClean="0">
                <a:latin typeface="Calibri" pitchFamily="34" charset="0"/>
              </a:rPr>
              <a:t>adolescente </a:t>
            </a:r>
            <a:r>
              <a:rPr lang="pt-BR" sz="3100" dirty="0">
                <a:latin typeface="Calibri" pitchFamily="34" charset="0"/>
              </a:rPr>
              <a:t>e atentando </a:t>
            </a:r>
            <a:r>
              <a:rPr lang="pt-BR" sz="3100" dirty="0" smtClean="0">
                <a:latin typeface="Calibri" pitchFamily="34" charset="0"/>
              </a:rPr>
              <a:t>para</a:t>
            </a:r>
            <a:br>
              <a:rPr lang="pt-BR" sz="3100" dirty="0" smtClean="0">
                <a:latin typeface="Calibri" pitchFamily="34" charset="0"/>
              </a:rPr>
            </a:br>
            <a:r>
              <a:rPr lang="pt-BR" sz="3100" dirty="0" smtClean="0">
                <a:latin typeface="Calibri" pitchFamily="34" charset="0"/>
              </a:rPr>
              <a:t>que </a:t>
            </a:r>
            <a:r>
              <a:rPr lang="pt-BR" sz="3100" dirty="0">
                <a:latin typeface="Calibri" pitchFamily="34" charset="0"/>
              </a:rPr>
              <a:t>seus interesses sejam atendidos com prioridade absoluta sobre quaisquer outros, inclusive os de emissoras de televisão, empresas cinematográficas, teatrais, </a:t>
            </a:r>
            <a:r>
              <a:rPr lang="pt-BR" sz="3100" dirty="0" smtClean="0">
                <a:latin typeface="Calibri" pitchFamily="34" charset="0"/>
              </a:rPr>
              <a:t>e/ou de </a:t>
            </a:r>
            <a:r>
              <a:rPr lang="pt-BR" sz="3100" dirty="0">
                <a:latin typeface="Calibri" pitchFamily="34" charset="0"/>
              </a:rPr>
              <a:t>quaisquer </a:t>
            </a:r>
            <a:r>
              <a:rPr lang="pt-BR" sz="3100" dirty="0" smtClean="0">
                <a:latin typeface="Calibri" pitchFamily="34" charset="0"/>
              </a:rPr>
              <a:t>daqueles </a:t>
            </a:r>
            <a:r>
              <a:rPr lang="pt-BR" sz="3100" dirty="0">
                <a:latin typeface="Calibri" pitchFamily="34" charset="0"/>
              </a:rPr>
              <a:t>que sejam tomadores dos serviços. E o juiz deverá, ainda, fixar as condições em que o trabalho será exercido. </a:t>
            </a:r>
            <a:r>
              <a:rPr lang="pt-BR" sz="3600" dirty="0"/>
              <a:t/>
            </a:r>
            <a:br>
              <a:rPr lang="pt-BR" sz="3600" dirty="0"/>
            </a:br>
            <a:endParaRPr lang="pt-BR" sz="3200" dirty="0"/>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flipH="1">
            <a:off x="3779912" y="188640"/>
            <a:ext cx="1094993" cy="1024461"/>
          </a:xfrm>
          <a:prstGeom prst="rect">
            <a:avLst/>
          </a:prstGeom>
          <a:noFill/>
        </p:spPr>
      </p:pic>
    </p:spTree>
    <p:extLst>
      <p:ext uri="{BB962C8B-B14F-4D97-AF65-F5344CB8AC3E}">
        <p14:creationId xmlns:p14="http://schemas.microsoft.com/office/powerpoint/2010/main" val="2533295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178698"/>
          </a:xfrm>
        </p:spPr>
        <p:txBody>
          <a:bodyPr>
            <a:normAutofit/>
          </a:bodyPr>
          <a:lstStyle/>
          <a:p>
            <a:r>
              <a:rPr lang="pt-BR" sz="3200" b="1" dirty="0" smtClean="0"/>
              <a:t>13-O juiz pode autorizar o trabalho de adolescentes, antes da idade mínima (como em ruas ou praças), quando isso for necessário para sua subsistência ou de seus familiares?</a:t>
            </a:r>
            <a:r>
              <a:rPr lang="pt-BR" sz="3200" dirty="0" smtClean="0"/>
              <a:t/>
            </a:r>
            <a:br>
              <a:rPr lang="pt-BR" sz="3200" dirty="0" smtClean="0"/>
            </a:br>
            <a:r>
              <a:rPr lang="pt-BR" sz="3200" dirty="0" smtClean="0"/>
              <a:t>Não, pois isso pode expô-los à violência, ao tráfico de drogas, à violência física, psicológica, e outras.</a:t>
            </a:r>
            <a:br>
              <a:rPr lang="pt-BR" sz="3200" dirty="0" smtClean="0"/>
            </a:br>
            <a:r>
              <a:rPr lang="pt-BR" sz="3200" b="1" dirty="0" smtClean="0"/>
              <a:t>14-O correto não seria considerar o Trabalho Infantil apenas aqueles realizados por crianças?</a:t>
            </a:r>
            <a:r>
              <a:rPr lang="pt-BR" sz="3200" dirty="0" smtClean="0"/>
              <a:t/>
            </a:r>
            <a:br>
              <a:rPr lang="pt-BR" sz="3200" dirty="0" smtClean="0"/>
            </a:br>
            <a:r>
              <a:rPr lang="pt-BR" sz="3200" dirty="0" smtClean="0"/>
              <a:t>Não, pois o Trabalho Infantil é aquele realizado antes da idade mínima permitida por Lei, ou seja, antes dos 18 anos.</a:t>
            </a:r>
            <a:endParaRPr lang="pt-BR" sz="3200" dirty="0"/>
          </a:p>
        </p:txBody>
      </p:sp>
    </p:spTree>
    <p:extLst>
      <p:ext uri="{BB962C8B-B14F-4D97-AF65-F5344CB8AC3E}">
        <p14:creationId xmlns:p14="http://schemas.microsoft.com/office/powerpoint/2010/main" val="6408664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188640"/>
            <a:ext cx="8208912" cy="6408712"/>
          </a:xfrm>
        </p:spPr>
        <p:txBody>
          <a:bodyPr>
            <a:noAutofit/>
          </a:bodyPr>
          <a:lstStyle/>
          <a:p>
            <a:pPr algn="l"/>
            <a:r>
              <a:rPr lang="pt-BR" sz="2800" b="1" dirty="0" smtClean="0"/>
              <a:t> </a:t>
            </a:r>
            <a:br>
              <a:rPr lang="pt-BR" sz="2800" b="1" dirty="0" smtClean="0"/>
            </a:br>
            <a:r>
              <a:rPr lang="pt-BR" sz="2800" b="1" dirty="0" smtClean="0"/>
              <a:t/>
            </a:r>
            <a:br>
              <a:rPr lang="pt-BR" sz="2800" b="1" dirty="0" smtClean="0"/>
            </a:br>
            <a:r>
              <a:rPr lang="pt-BR" sz="2800" b="1" dirty="0" smtClean="0"/>
              <a:t>15-O trabalho noturno é permitido para quem ainda não completou os 18 anos?                                              </a:t>
            </a:r>
            <a:br>
              <a:rPr lang="pt-BR" sz="2800" b="1" dirty="0" smtClean="0"/>
            </a:br>
            <a:r>
              <a:rPr lang="pt-BR" sz="2800" b="1" dirty="0" smtClean="0"/>
              <a:t>                                                       </a:t>
            </a:r>
            <a:br>
              <a:rPr lang="pt-BR" sz="2800" b="1" dirty="0" smtClean="0"/>
            </a:br>
            <a:r>
              <a:rPr lang="pt-BR" sz="2800" b="1" dirty="0" smtClean="0"/>
              <a:t>                    </a:t>
            </a:r>
            <a:br>
              <a:rPr lang="pt-BR" sz="2800" b="1" dirty="0" smtClean="0"/>
            </a:br>
            <a:r>
              <a:rPr lang="pt-BR" sz="2800" dirty="0" smtClean="0"/>
              <a:t/>
            </a:r>
            <a:br>
              <a:rPr lang="pt-BR" sz="2800" dirty="0" smtClean="0"/>
            </a:br>
            <a:r>
              <a:rPr lang="pt-BR" sz="2800" dirty="0" smtClean="0"/>
              <a:t>Não. É proibido das 22h às 5h do dia seguinte, na zona urbana. Das 21h às 5h do dia seguinte, na zona rural (se for na lavoura). E das 20h às 4h, na zona rural (se for na pecuária).</a:t>
            </a:r>
            <a:r>
              <a:rPr lang="pt-BR" sz="3200" dirty="0" smtClean="0"/>
              <a:t/>
            </a:r>
            <a:br>
              <a:rPr lang="pt-BR" sz="3200" dirty="0" smtClean="0"/>
            </a:br>
            <a:endParaRPr lang="pt-BR" sz="3200" dirty="0"/>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3563888" y="188640"/>
            <a:ext cx="1584176" cy="1482135"/>
          </a:xfrm>
          <a:prstGeom prst="rect">
            <a:avLst/>
          </a:prstGeom>
          <a:noFill/>
        </p:spPr>
      </p:pic>
    </p:spTree>
    <p:extLst>
      <p:ext uri="{BB962C8B-B14F-4D97-AF65-F5344CB8AC3E}">
        <p14:creationId xmlns:p14="http://schemas.microsoft.com/office/powerpoint/2010/main" val="306103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274638"/>
            <a:ext cx="8496944" cy="6322714"/>
          </a:xfrm>
        </p:spPr>
        <p:txBody>
          <a:bodyPr>
            <a:normAutofit fontScale="90000"/>
          </a:bodyPr>
          <a:lstStyle/>
          <a:p>
            <a:pPr algn="l"/>
            <a:r>
              <a:rPr lang="pt-BR" sz="3600" b="1" dirty="0" smtClean="0">
                <a:latin typeface="Calibri" pitchFamily="34" charset="0"/>
              </a:rPr>
              <a:t>16-O adolescente pode     </a:t>
            </a:r>
            <a:br>
              <a:rPr lang="pt-BR" sz="3600" b="1" dirty="0" smtClean="0">
                <a:latin typeface="Calibri" pitchFamily="34" charset="0"/>
              </a:rPr>
            </a:br>
            <a:r>
              <a:rPr lang="pt-BR" sz="3600" b="1" dirty="0" smtClean="0">
                <a:latin typeface="Calibri" pitchFamily="34" charset="0"/>
              </a:rPr>
              <a:t>fazer horas extras?</a:t>
            </a:r>
            <a:r>
              <a:rPr lang="pt-BR" sz="3600" dirty="0" smtClean="0">
                <a:latin typeface="Calibri" pitchFamily="34" charset="0"/>
              </a:rPr>
              <a:t/>
            </a:r>
            <a:br>
              <a:rPr lang="pt-BR" sz="3600" dirty="0" smtClean="0">
                <a:latin typeface="Calibri" pitchFamily="34" charset="0"/>
              </a:rPr>
            </a:br>
            <a:r>
              <a:rPr lang="pt-BR" sz="3600" dirty="0" smtClean="0">
                <a:latin typeface="Calibri" pitchFamily="34" charset="0"/>
              </a:rPr>
              <a:t>Não. Porém, tal norma     </a:t>
            </a:r>
            <a:br>
              <a:rPr lang="pt-BR" sz="3600" dirty="0" smtClean="0">
                <a:latin typeface="Calibri" pitchFamily="34" charset="0"/>
              </a:rPr>
            </a:br>
            <a:r>
              <a:rPr lang="pt-BR" sz="3600" dirty="0" smtClean="0">
                <a:latin typeface="Calibri" pitchFamily="34" charset="0"/>
              </a:rPr>
              <a:t>pode ser quebrada mediante  </a:t>
            </a:r>
            <a:br>
              <a:rPr lang="pt-BR" sz="3600" dirty="0" smtClean="0">
                <a:latin typeface="Calibri" pitchFamily="34" charset="0"/>
              </a:rPr>
            </a:br>
            <a:r>
              <a:rPr lang="pt-BR" sz="3600" dirty="0" smtClean="0">
                <a:latin typeface="Calibri" pitchFamily="34" charset="0"/>
              </a:rPr>
              <a:t>algumas exceções. Por exemplo: </a:t>
            </a:r>
            <a:br>
              <a:rPr lang="pt-BR" sz="3600" dirty="0" smtClean="0">
                <a:latin typeface="Calibri" pitchFamily="34" charset="0"/>
              </a:rPr>
            </a:br>
            <a:r>
              <a:rPr lang="pt-BR" sz="3600" b="1" dirty="0" smtClean="0">
                <a:latin typeface="Calibri" pitchFamily="34" charset="0"/>
              </a:rPr>
              <a:t>1 </a:t>
            </a:r>
            <a:r>
              <a:rPr lang="pt-BR" sz="3600" dirty="0" smtClean="0">
                <a:latin typeface="Calibri" pitchFamily="34" charset="0"/>
              </a:rPr>
              <a:t>- Se for autorizada por Convenção ou Acordo Coletivo de Trabalho e não exceda a duas horas diárias.  </a:t>
            </a:r>
            <a:br>
              <a:rPr lang="pt-BR" sz="3600" dirty="0" smtClean="0">
                <a:latin typeface="Calibri" pitchFamily="34" charset="0"/>
              </a:rPr>
            </a:br>
            <a:r>
              <a:rPr lang="pt-BR" sz="3600" b="1" dirty="0" smtClean="0">
                <a:latin typeface="Calibri" pitchFamily="34" charset="0"/>
              </a:rPr>
              <a:t>2 </a:t>
            </a:r>
            <a:r>
              <a:rPr lang="pt-BR" sz="3600" dirty="0" smtClean="0">
                <a:latin typeface="Calibri" pitchFamily="34" charset="0"/>
              </a:rPr>
              <a:t>- Essas horas não serão consideradas “horas extras”, e sim “prorrogação da jornada de trabalho!” e serão compensadas dentro da própria semana; </a:t>
            </a:r>
            <a:endParaRPr lang="pt-BR" sz="3600" dirty="0">
              <a:latin typeface="Calibri" pitchFamily="34" charset="0"/>
            </a:endParaRPr>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5940152" y="404664"/>
            <a:ext cx="2448271" cy="2290571"/>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94722"/>
          </a:xfrm>
        </p:spPr>
        <p:txBody>
          <a:bodyPr>
            <a:normAutofit fontScale="90000"/>
          </a:bodyPr>
          <a:lstStyle/>
          <a:p>
            <a:pPr algn="l"/>
            <a:r>
              <a:rPr lang="pt-BR" sz="3600" b="1" dirty="0" smtClean="0">
                <a:latin typeface="Calibri" pitchFamily="34" charset="0"/>
              </a:rPr>
              <a:t>3-</a:t>
            </a:r>
            <a:r>
              <a:rPr lang="pt-BR" sz="3600" dirty="0" smtClean="0">
                <a:latin typeface="Calibri" pitchFamily="34" charset="0"/>
              </a:rPr>
              <a:t>Essas horas não poderão ser trabalhadas ou “compensadas” aos sábados, domingos ou feriados, mas nos dias úteis da semana; </a:t>
            </a:r>
            <a:br>
              <a:rPr lang="pt-BR" sz="3600" dirty="0" smtClean="0">
                <a:latin typeface="Calibri" pitchFamily="34" charset="0"/>
              </a:rPr>
            </a:br>
            <a:r>
              <a:rPr lang="pt-BR" sz="3600" dirty="0" smtClean="0">
                <a:latin typeface="Calibri" pitchFamily="34" charset="0"/>
              </a:rPr>
              <a:t/>
            </a:r>
            <a:br>
              <a:rPr lang="pt-BR" sz="3600" dirty="0" smtClean="0">
                <a:latin typeface="Calibri" pitchFamily="34" charset="0"/>
              </a:rPr>
            </a:br>
            <a:r>
              <a:rPr lang="pt-BR" sz="3600" b="1" dirty="0" smtClean="0">
                <a:latin typeface="Calibri" pitchFamily="34" charset="0"/>
              </a:rPr>
              <a:t>4-</a:t>
            </a:r>
            <a:r>
              <a:rPr lang="pt-BR" sz="3600" dirty="0" smtClean="0">
                <a:latin typeface="Calibri" pitchFamily="34" charset="0"/>
              </a:rPr>
              <a:t>O total de horas trabalhadas pelo menor não deverão ultrapassas as 44 horas semanais, mesmo com a inclusão das “horas compensadas”; </a:t>
            </a:r>
            <a:br>
              <a:rPr lang="pt-BR" sz="3600" dirty="0" smtClean="0">
                <a:latin typeface="Calibri" pitchFamily="34" charset="0"/>
              </a:rPr>
            </a:br>
            <a:r>
              <a:rPr lang="pt-BR" sz="3600" dirty="0" smtClean="0">
                <a:latin typeface="Calibri" pitchFamily="34" charset="0"/>
              </a:rPr>
              <a:t/>
            </a:r>
            <a:br>
              <a:rPr lang="pt-BR" sz="3600" dirty="0" smtClean="0">
                <a:latin typeface="Calibri" pitchFamily="34" charset="0"/>
              </a:rPr>
            </a:br>
            <a:r>
              <a:rPr lang="pt-BR" sz="3600" b="1" dirty="0" smtClean="0">
                <a:latin typeface="Calibri" pitchFamily="34" charset="0"/>
              </a:rPr>
              <a:t>5-</a:t>
            </a:r>
            <a:r>
              <a:rPr lang="pt-BR" sz="3600" dirty="0" smtClean="0">
                <a:latin typeface="Calibri" pitchFamily="34" charset="0"/>
              </a:rPr>
              <a:t>Não serão aceitos acordos individuais com os menores. Apenas a  </a:t>
            </a:r>
            <a:r>
              <a:rPr lang="pt-BR" sz="3600" dirty="0">
                <a:latin typeface="Calibri" pitchFamily="34" charset="0"/>
              </a:rPr>
              <a:t>Convenção ou Acordo Coletivo de </a:t>
            </a:r>
            <a:r>
              <a:rPr lang="pt-BR" sz="3600" dirty="0" smtClean="0">
                <a:latin typeface="Calibri" pitchFamily="34" charset="0"/>
              </a:rPr>
              <a:t>Trabalho.</a:t>
            </a:r>
            <a:endParaRPr lang="pt-BR" dirty="0">
              <a:latin typeface="Calibri" pitchFamily="34" charset="0"/>
            </a:endParaRPr>
          </a:p>
        </p:txBody>
      </p:sp>
    </p:spTree>
    <p:extLst>
      <p:ext uri="{BB962C8B-B14F-4D97-AF65-F5344CB8AC3E}">
        <p14:creationId xmlns:p14="http://schemas.microsoft.com/office/powerpoint/2010/main" val="242784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260648"/>
            <a:ext cx="8229600" cy="6322714"/>
          </a:xfrm>
        </p:spPr>
        <p:txBody>
          <a:bodyPr>
            <a:noAutofit/>
          </a:bodyPr>
          <a:lstStyle/>
          <a:p>
            <a:r>
              <a:rPr lang="pt-BR" sz="3200" b="1" dirty="0" smtClean="0">
                <a:latin typeface="Calibri" pitchFamily="34" charset="0"/>
              </a:rPr>
              <a:t>                                   </a:t>
            </a:r>
            <a:r>
              <a:rPr lang="pt-BR" sz="2800" b="1" dirty="0" smtClean="0">
                <a:latin typeface="Calibri" pitchFamily="34" charset="0"/>
              </a:rPr>
              <a:t>17-Quando ocorre o       </a:t>
            </a:r>
            <a:br>
              <a:rPr lang="pt-BR" sz="2800" b="1" dirty="0" smtClean="0">
                <a:latin typeface="Calibri" pitchFamily="34" charset="0"/>
              </a:rPr>
            </a:br>
            <a:r>
              <a:rPr lang="pt-BR" sz="2800" b="1" dirty="0" smtClean="0">
                <a:latin typeface="Calibri" pitchFamily="34" charset="0"/>
              </a:rPr>
              <a:t>                                           Trabalho em </a:t>
            </a:r>
            <a:r>
              <a:rPr lang="pt-BR" sz="2800" b="1" dirty="0">
                <a:latin typeface="Calibri" pitchFamily="34" charset="0"/>
              </a:rPr>
              <a:t>R</a:t>
            </a:r>
            <a:r>
              <a:rPr lang="pt-BR" sz="2800" b="1" dirty="0" smtClean="0">
                <a:latin typeface="Calibri" pitchFamily="34" charset="0"/>
              </a:rPr>
              <a:t>egime Familiar?</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                                           R: Quando o alguém presta </a:t>
            </a:r>
            <a:br>
              <a:rPr lang="pt-BR" sz="2800" dirty="0" smtClean="0">
                <a:latin typeface="Calibri" pitchFamily="34" charset="0"/>
              </a:rPr>
            </a:br>
            <a:r>
              <a:rPr lang="pt-BR" sz="2800" dirty="0" smtClean="0">
                <a:latin typeface="Calibri" pitchFamily="34" charset="0"/>
              </a:rPr>
              <a:t>                                            serviços em locais nas quais </a:t>
            </a:r>
            <a:br>
              <a:rPr lang="pt-BR" sz="2800" dirty="0" smtClean="0">
                <a:latin typeface="Calibri" pitchFamily="34" charset="0"/>
              </a:rPr>
            </a:br>
            <a:r>
              <a:rPr lang="pt-BR" sz="2800" dirty="0" smtClean="0">
                <a:latin typeface="Calibri" pitchFamily="34" charset="0"/>
              </a:rPr>
              <a:t>                                          trabalhem exclusivamente </a:t>
            </a:r>
            <a:br>
              <a:rPr lang="pt-BR" sz="2800" dirty="0" smtClean="0">
                <a:latin typeface="Calibri" pitchFamily="34" charset="0"/>
              </a:rPr>
            </a:br>
            <a:r>
              <a:rPr lang="pt-BR" sz="2800" dirty="0" smtClean="0">
                <a:latin typeface="Calibri" pitchFamily="34" charset="0"/>
              </a:rPr>
              <a:t>                                    pessoas de sua família.</a:t>
            </a:r>
            <a:br>
              <a:rPr lang="pt-BR" sz="2800" dirty="0" smtClean="0">
                <a:latin typeface="Calibri" pitchFamily="34" charset="0"/>
              </a:rPr>
            </a:br>
            <a:r>
              <a:rPr lang="pt-BR" sz="2800" b="1" dirty="0" smtClean="0">
                <a:latin typeface="Calibri" pitchFamily="34" charset="0"/>
              </a:rPr>
              <a:t>18-O</a:t>
            </a:r>
            <a:r>
              <a:rPr lang="pt-BR" sz="2800" dirty="0" smtClean="0">
                <a:latin typeface="Calibri" pitchFamily="34" charset="0"/>
              </a:rPr>
              <a:t> </a:t>
            </a:r>
            <a:r>
              <a:rPr lang="pt-BR" sz="2800" b="1" dirty="0" smtClean="0">
                <a:latin typeface="Calibri" pitchFamily="34" charset="0"/>
              </a:rPr>
              <a:t>Trabalho </a:t>
            </a:r>
            <a:r>
              <a:rPr lang="pt-BR" sz="2800" b="1" dirty="0">
                <a:latin typeface="Calibri" pitchFamily="34" charset="0"/>
              </a:rPr>
              <a:t>em Regime </a:t>
            </a:r>
            <a:r>
              <a:rPr lang="pt-BR" sz="2800" b="1" dirty="0" smtClean="0">
                <a:latin typeface="Calibri" pitchFamily="34" charset="0"/>
              </a:rPr>
              <a:t>Familiar configura vínculo empregatício?</a:t>
            </a:r>
            <a:br>
              <a:rPr lang="pt-BR" sz="2800" b="1" dirty="0" smtClean="0">
                <a:latin typeface="Calibri" pitchFamily="34" charset="0"/>
              </a:rPr>
            </a:br>
            <a:r>
              <a:rPr lang="pt-BR" sz="2800" dirty="0" smtClean="0">
                <a:latin typeface="Calibri" pitchFamily="34" charset="0"/>
              </a:rPr>
              <a:t>Não, pois decorre do exercício do Poder Familiar. É regulamentado pelo art. 402, CLT; e art. 1.634, I e VII do Código Civil).</a:t>
            </a:r>
            <a:br>
              <a:rPr lang="pt-BR" sz="2800" dirty="0" smtClean="0">
                <a:latin typeface="Calibri" pitchFamily="34" charset="0"/>
              </a:rPr>
            </a:br>
            <a:r>
              <a:rPr lang="pt-BR" sz="2800" b="1" dirty="0" smtClean="0">
                <a:latin typeface="Calibri" pitchFamily="34" charset="0"/>
              </a:rPr>
              <a:t>19-Que é Contrato de Aprendizagem? </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É um contrato especial, escrito e com validade máxima de dois anos. </a:t>
            </a:r>
            <a:endParaRPr lang="pt-BR" sz="2800" dirty="0">
              <a:latin typeface="Calibri" pitchFamily="34" charset="0"/>
            </a:endParaRPr>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611560" y="404664"/>
            <a:ext cx="2016224" cy="1886353"/>
          </a:xfrm>
          <a:prstGeom prst="rect">
            <a:avLst/>
          </a:prstGeom>
          <a:noFill/>
        </p:spPr>
      </p:pic>
      <p:pic>
        <p:nvPicPr>
          <p:cNvPr id="4" name="Picture 2" descr="S:\CPSE\2015\PETI\ARTES___DIVERSAS\catavento simbolo.jpg"/>
          <p:cNvPicPr>
            <a:picLocks noChangeAspect="1" noChangeArrowheads="1"/>
          </p:cNvPicPr>
          <p:nvPr/>
        </p:nvPicPr>
        <p:blipFill>
          <a:blip r:embed="rId2" cstate="print"/>
          <a:srcRect/>
          <a:stretch>
            <a:fillRect/>
          </a:stretch>
        </p:blipFill>
        <p:spPr bwMode="auto">
          <a:xfrm>
            <a:off x="2627784" y="1772816"/>
            <a:ext cx="1368152" cy="1280026"/>
          </a:xfrm>
          <a:prstGeom prst="rect">
            <a:avLst/>
          </a:prstGeom>
          <a:noFill/>
        </p:spPr>
      </p:pic>
    </p:spTree>
    <p:extLst>
      <p:ext uri="{BB962C8B-B14F-4D97-AF65-F5344CB8AC3E}">
        <p14:creationId xmlns:p14="http://schemas.microsoft.com/office/powerpoint/2010/main" val="6094929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250706"/>
          </a:xfrm>
        </p:spPr>
        <p:txBody>
          <a:bodyPr>
            <a:normAutofit fontScale="90000"/>
          </a:bodyPr>
          <a:lstStyle/>
          <a:p>
            <a:r>
              <a:rPr lang="pt-BR" sz="3200" b="1" dirty="0" smtClean="0">
                <a:latin typeface="Calibri" pitchFamily="34" charset="0"/>
              </a:rPr>
              <a:t>20-Qual a finalidade do Contrato de Aprendizagem?</a:t>
            </a:r>
            <a:r>
              <a:rPr lang="pt-BR" sz="3200" dirty="0" smtClean="0">
                <a:latin typeface="Calibri" pitchFamily="34" charset="0"/>
              </a:rPr>
              <a:t/>
            </a:r>
            <a:br>
              <a:rPr lang="pt-BR" sz="3200" dirty="0" smtClean="0">
                <a:latin typeface="Calibri" pitchFamily="34" charset="0"/>
              </a:rPr>
            </a:br>
            <a:r>
              <a:rPr lang="pt-BR" sz="3200" dirty="0" smtClean="0">
                <a:latin typeface="Calibri" pitchFamily="34" charset="0"/>
              </a:rPr>
              <a:t>Assegurar ao aprendiz técnica profissional metódica. Ou seja: deve haver um método que  alie trabalho e educação, com aumento progressivo da complexidade das atividades, para a qualificação profissional do aprendiz.</a:t>
            </a:r>
            <a:br>
              <a:rPr lang="pt-BR" sz="3200" dirty="0" smtClean="0">
                <a:latin typeface="Calibri" pitchFamily="34" charset="0"/>
              </a:rPr>
            </a:br>
            <a:r>
              <a:rPr lang="pt-BR" sz="3200" dirty="0" smtClean="0">
                <a:latin typeface="Calibri" pitchFamily="34" charset="0"/>
              </a:rPr>
              <a:t/>
            </a:r>
            <a:br>
              <a:rPr lang="pt-BR" sz="3200" dirty="0" smtClean="0">
                <a:latin typeface="Calibri" pitchFamily="34" charset="0"/>
              </a:rPr>
            </a:br>
            <a:r>
              <a:rPr lang="pt-BR" sz="3200" b="1" dirty="0" smtClean="0">
                <a:latin typeface="Calibri" pitchFamily="34" charset="0"/>
              </a:rPr>
              <a:t>21-O Contrato de Aprendizagem é de emprego?</a:t>
            </a:r>
            <a:br>
              <a:rPr lang="pt-BR" sz="3200" b="1" dirty="0" smtClean="0">
                <a:latin typeface="Calibri" pitchFamily="34" charset="0"/>
              </a:rPr>
            </a:br>
            <a:r>
              <a:rPr lang="pt-BR" sz="3200" dirty="0" smtClean="0">
                <a:latin typeface="Calibri" pitchFamily="34" charset="0"/>
              </a:rPr>
              <a:t>Sim. O aprendiz já é considerado empregado</a:t>
            </a:r>
            <a:r>
              <a:rPr lang="pt-BR" sz="3200" b="1" dirty="0" smtClean="0">
                <a:latin typeface="Calibri" pitchFamily="34" charset="0"/>
              </a:rPr>
              <a:t>. </a:t>
            </a:r>
            <a:r>
              <a:rPr lang="pt-BR" sz="3200" dirty="0" smtClean="0">
                <a:latin typeface="Calibri" pitchFamily="34" charset="0"/>
              </a:rPr>
              <a:t>Tem a sua validade reconhecida, incluindo a anotação da CTPS.</a:t>
            </a:r>
            <a:r>
              <a:rPr lang="pt-BR" sz="3200" b="1" dirty="0" smtClean="0"/>
              <a:t/>
            </a:r>
            <a:br>
              <a:rPr lang="pt-BR" sz="3200" b="1" dirty="0" smtClean="0"/>
            </a:br>
            <a:endParaRPr lang="pt-BR" sz="3200" b="1" dirty="0"/>
          </a:p>
        </p:txBody>
      </p:sp>
    </p:spTree>
    <p:extLst>
      <p:ext uri="{BB962C8B-B14F-4D97-AF65-F5344CB8AC3E}">
        <p14:creationId xmlns:p14="http://schemas.microsoft.com/office/powerpoint/2010/main" val="3611176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51520" y="274638"/>
            <a:ext cx="8640960" cy="6394722"/>
          </a:xfrm>
        </p:spPr>
        <p:txBody>
          <a:bodyPr>
            <a:noAutofit/>
          </a:bodyPr>
          <a:lstStyle/>
          <a:p>
            <a:r>
              <a:rPr lang="pt-BR" sz="2700" b="1" u="sng" dirty="0" smtClean="0"/>
              <a:t>INTRODUÇÃO:</a:t>
            </a:r>
            <a:br>
              <a:rPr lang="pt-BR" sz="2700" b="1" u="sng" dirty="0" smtClean="0"/>
            </a:br>
            <a:r>
              <a:rPr lang="pt-BR" sz="2700" dirty="0" smtClean="0"/>
              <a:t>Sobre o </a:t>
            </a:r>
            <a:r>
              <a:rPr lang="pt-BR" sz="2700" b="1" dirty="0" smtClean="0"/>
              <a:t>TRABALHO INFANTIL</a:t>
            </a:r>
            <a:r>
              <a:rPr lang="pt-BR" sz="2700" dirty="0" smtClean="0"/>
              <a:t>, segundo o último </a:t>
            </a:r>
            <a:r>
              <a:rPr lang="pt-BR" sz="2700" b="1" dirty="0" smtClean="0"/>
              <a:t>CENSO</a:t>
            </a:r>
            <a:r>
              <a:rPr lang="pt-BR" sz="2700" dirty="0" smtClean="0"/>
              <a:t> do </a:t>
            </a:r>
            <a:r>
              <a:rPr lang="pt-BR" sz="2700" b="1" dirty="0" smtClean="0"/>
              <a:t>IBGE</a:t>
            </a:r>
            <a:r>
              <a:rPr lang="pt-BR" sz="2700" dirty="0" smtClean="0"/>
              <a:t>, realizado em 2010, no </a:t>
            </a:r>
            <a:r>
              <a:rPr lang="pt-BR" sz="2700" b="1" dirty="0" smtClean="0"/>
              <a:t>BRASIL</a:t>
            </a:r>
            <a:r>
              <a:rPr lang="pt-BR" sz="2700" dirty="0" smtClean="0"/>
              <a:t> foi constatada a existência de um núcleo duro de ser dissolvido. Esse núcleo é composto por: </a:t>
            </a:r>
            <a:r>
              <a:rPr lang="pt-BR" sz="2700" b="1" dirty="0" smtClean="0"/>
              <a:t>1</a:t>
            </a:r>
            <a:r>
              <a:rPr lang="pt-BR" sz="2700" dirty="0" smtClean="0"/>
              <a:t>-Trabalho Infantil Doméstico; </a:t>
            </a:r>
            <a:r>
              <a:rPr lang="pt-BR" sz="2700" b="1" dirty="0" smtClean="0"/>
              <a:t>2</a:t>
            </a:r>
            <a:r>
              <a:rPr lang="pt-BR" sz="2700" dirty="0" smtClean="0"/>
              <a:t>-Trabalho Infantil na Agricultura Familiar; </a:t>
            </a:r>
            <a:r>
              <a:rPr lang="pt-BR" sz="2700" b="1" dirty="0" smtClean="0"/>
              <a:t>3</a:t>
            </a:r>
            <a:r>
              <a:rPr lang="pt-BR" sz="2700" dirty="0" smtClean="0"/>
              <a:t>-Trabalho Infantil Ilícito; </a:t>
            </a:r>
            <a:r>
              <a:rPr lang="pt-BR" sz="2700" b="1" dirty="0" smtClean="0"/>
              <a:t>4</a:t>
            </a:r>
            <a:r>
              <a:rPr lang="pt-BR" sz="2700" dirty="0" smtClean="0"/>
              <a:t>-Trabalho Infantil Informal.</a:t>
            </a:r>
            <a:br>
              <a:rPr lang="pt-BR" sz="2700" dirty="0" smtClean="0"/>
            </a:br>
            <a:r>
              <a:rPr lang="pt-BR" sz="2700" dirty="0" smtClean="0"/>
              <a:t/>
            </a:r>
            <a:br>
              <a:rPr lang="pt-BR" sz="2700" dirty="0" smtClean="0"/>
            </a:br>
            <a:r>
              <a:rPr lang="pt-BR" sz="2700" dirty="0" smtClean="0"/>
              <a:t/>
            </a:r>
            <a:br>
              <a:rPr lang="pt-BR" sz="2700" dirty="0" smtClean="0"/>
            </a:br>
            <a:r>
              <a:rPr lang="pt-BR" sz="2700" dirty="0" smtClean="0"/>
              <a:t>Em Campo Grande/MS, a prática dessas irregularidades trabalhistas prevalecem nas feiras-livres; nos lava-jatos; no comércio em geral; na reparação de veículos automotores e motocicletas; agricultura; pecuária; produção florestal; pescas e aquicultura; indústrias de transformação e construção.</a:t>
            </a:r>
            <a:endParaRPr lang="pt-BR" sz="2700" dirty="0"/>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6660232" y="2924944"/>
            <a:ext cx="1296144" cy="1080120"/>
          </a:xfrm>
          <a:prstGeom prst="rect">
            <a:avLst/>
          </a:prstGeom>
          <a:noFill/>
        </p:spPr>
      </p:pic>
    </p:spTree>
    <p:extLst>
      <p:ext uri="{BB962C8B-B14F-4D97-AF65-F5344CB8AC3E}">
        <p14:creationId xmlns:p14="http://schemas.microsoft.com/office/powerpoint/2010/main" val="5309677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332656"/>
            <a:ext cx="8496944" cy="6192688"/>
          </a:xfrm>
        </p:spPr>
        <p:txBody>
          <a:bodyPr>
            <a:normAutofit/>
          </a:bodyPr>
          <a:lstStyle/>
          <a:p>
            <a:pPr algn="l"/>
            <a:r>
              <a:rPr lang="pt-BR" sz="2800" b="1" dirty="0" smtClean="0">
                <a:latin typeface="Calibri" pitchFamily="34" charset="0"/>
              </a:rPr>
              <a:t>22-O aprendiz precisa frequentar a Escola? </a:t>
            </a:r>
            <a:r>
              <a:rPr lang="pt-BR" sz="2800" dirty="0" smtClean="0">
                <a:latin typeface="Calibri" pitchFamily="34" charset="0"/>
              </a:rPr>
              <a:t>Sim. Só não terá que frequentar a Escola  se já tiver concluído o Ensino Médio. Se porventura na localidade não tiver Escola de Ensino Médio, o contrato somente será válido se ele tiver concluído o Ensino Fundamental.</a:t>
            </a:r>
            <a:br>
              <a:rPr lang="pt-BR" sz="2800" dirty="0" smtClean="0">
                <a:latin typeface="Calibri" pitchFamily="34" charset="0"/>
              </a:rPr>
            </a:br>
            <a:r>
              <a:rPr lang="pt-BR" sz="2800" dirty="0" smtClean="0">
                <a:latin typeface="Calibri" pitchFamily="34" charset="0"/>
              </a:rPr>
              <a:t/>
            </a:r>
            <a:br>
              <a:rPr lang="pt-BR" sz="2800" dirty="0" smtClean="0">
                <a:latin typeface="Calibri" pitchFamily="34" charset="0"/>
              </a:rPr>
            </a:br>
            <a:r>
              <a:rPr lang="pt-BR" sz="2800" b="1" dirty="0" smtClean="0">
                <a:latin typeface="Calibri" pitchFamily="34" charset="0"/>
              </a:rPr>
              <a:t> 23-A qualificação do aprendiz somente se dá pelo trabalho?</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Não. Há a necessidade de inscrição do aprendiz em programa de aprendizagem (com conteúdo pedagógico) desenvolvido sob orientação de entidade qualificada em formação técnico-profissional metódica, aliando a teoria à prática.</a:t>
            </a:r>
            <a:endParaRPr lang="pt-BR" sz="2800" dirty="0">
              <a:latin typeface="Calibri"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250706"/>
          </a:xfrm>
        </p:spPr>
        <p:txBody>
          <a:bodyPr>
            <a:normAutofit/>
          </a:bodyPr>
          <a:lstStyle/>
          <a:p>
            <a:r>
              <a:rPr lang="pt-BR" sz="3600" dirty="0" smtClean="0"/>
              <a:t/>
            </a:r>
            <a:br>
              <a:rPr lang="pt-BR" sz="3600" dirty="0" smtClean="0"/>
            </a:br>
            <a:r>
              <a:rPr lang="pt-BR" sz="3600" dirty="0" smtClean="0"/>
              <a:t/>
            </a:r>
            <a:br>
              <a:rPr lang="pt-BR" sz="3600" dirty="0" smtClean="0"/>
            </a:br>
            <a:endParaRPr lang="pt-BR" sz="3200" dirty="0"/>
          </a:p>
        </p:txBody>
      </p:sp>
      <p:sp>
        <p:nvSpPr>
          <p:cNvPr id="3" name="Retângulo 2"/>
          <p:cNvSpPr/>
          <p:nvPr/>
        </p:nvSpPr>
        <p:spPr>
          <a:xfrm>
            <a:off x="467544" y="260648"/>
            <a:ext cx="8136904" cy="6124754"/>
          </a:xfrm>
          <a:prstGeom prst="rect">
            <a:avLst/>
          </a:prstGeom>
        </p:spPr>
        <p:txBody>
          <a:bodyPr wrap="square">
            <a:spAutoFit/>
          </a:bodyPr>
          <a:lstStyle/>
          <a:p>
            <a:r>
              <a:rPr lang="pt-BR" sz="2800" b="1" dirty="0" smtClean="0">
                <a:latin typeface="Calibri" pitchFamily="34" charset="0"/>
              </a:rPr>
              <a:t>24-O aprendiz tem direito a salário igual ao dos outros trabalhadores?</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Não. Está assegurado o salário-mínimo-hora ao aprendiz, seja ele adolescente ou jovem. O salário será proporcional às horas trabalhadas.</a:t>
            </a:r>
          </a:p>
          <a:p>
            <a:endParaRPr lang="pt-BR" sz="2800" dirty="0" smtClean="0">
              <a:latin typeface="Calibri" pitchFamily="34" charset="0"/>
            </a:endParaRPr>
          </a:p>
          <a:p>
            <a:endParaRPr lang="pt-BR" sz="2800" dirty="0" smtClean="0">
              <a:latin typeface="Calibri" pitchFamily="34" charset="0"/>
            </a:endParaRPr>
          </a:p>
          <a:p>
            <a:endParaRPr lang="pt-BR" sz="2800" dirty="0" smtClean="0">
              <a:latin typeface="Calibri" pitchFamily="34" charset="0"/>
            </a:endParaRPr>
          </a:p>
          <a:p>
            <a:r>
              <a:rPr lang="pt-BR" sz="2800" dirty="0" smtClean="0">
                <a:latin typeface="Calibri" pitchFamily="34" charset="0"/>
              </a:rPr>
              <a:t/>
            </a:r>
            <a:br>
              <a:rPr lang="pt-BR" sz="2800" dirty="0" smtClean="0">
                <a:latin typeface="Calibri" pitchFamily="34" charset="0"/>
              </a:rPr>
            </a:br>
            <a:r>
              <a:rPr lang="pt-BR" sz="2800" b="1" dirty="0" smtClean="0">
                <a:latin typeface="Calibri" pitchFamily="34" charset="0"/>
              </a:rPr>
              <a:t>25-As empresas têm obrigação de contratar aprendizes?</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Sim. O quadro total de trabalhadores deverá ter uma percentagem de 5% a 15% de aprendizes.</a:t>
            </a:r>
            <a:br>
              <a:rPr lang="pt-BR" sz="2800" dirty="0" smtClean="0">
                <a:latin typeface="Calibri" pitchFamily="34" charset="0"/>
              </a:rPr>
            </a:br>
            <a:endParaRPr lang="pt-BR" sz="2800" dirty="0">
              <a:latin typeface="Calibri" pitchFamily="34" charset="0"/>
            </a:endParaRPr>
          </a:p>
        </p:txBody>
      </p:sp>
      <p:pic>
        <p:nvPicPr>
          <p:cNvPr id="4" name="Picture 2" descr="S:\CPSE\2015\PETI\ARTES___DIVERSAS\catavento simbolo.jpg"/>
          <p:cNvPicPr>
            <a:picLocks noChangeAspect="1" noChangeArrowheads="1"/>
          </p:cNvPicPr>
          <p:nvPr/>
        </p:nvPicPr>
        <p:blipFill>
          <a:blip r:embed="rId2" cstate="print"/>
          <a:srcRect/>
          <a:stretch>
            <a:fillRect/>
          </a:stretch>
        </p:blipFill>
        <p:spPr bwMode="auto">
          <a:xfrm>
            <a:off x="5940152" y="2021307"/>
            <a:ext cx="2232248" cy="2199781"/>
          </a:xfrm>
          <a:prstGeom prst="rect">
            <a:avLst/>
          </a:prstGeom>
          <a:noFill/>
        </p:spPr>
      </p:pic>
    </p:spTree>
    <p:extLst>
      <p:ext uri="{BB962C8B-B14F-4D97-AF65-F5344CB8AC3E}">
        <p14:creationId xmlns:p14="http://schemas.microsoft.com/office/powerpoint/2010/main" val="30528935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962674"/>
          </a:xfrm>
        </p:spPr>
        <p:txBody>
          <a:bodyPr>
            <a:normAutofit/>
          </a:bodyPr>
          <a:lstStyle/>
          <a:p>
            <a:pPr algn="l"/>
            <a:r>
              <a:rPr lang="pt-BR" sz="3200" b="1" dirty="0" smtClean="0"/>
              <a:t>26-Todas as empresas têm </a:t>
            </a:r>
            <a:br>
              <a:rPr lang="pt-BR" sz="3200" b="1" dirty="0" smtClean="0"/>
            </a:br>
            <a:r>
              <a:rPr lang="pt-BR" sz="3200" b="1" dirty="0" smtClean="0"/>
              <a:t>a </a:t>
            </a:r>
            <a:r>
              <a:rPr lang="pt-BR" sz="3200" b="1" dirty="0"/>
              <a:t>obrigação de contratar </a:t>
            </a:r>
            <a:r>
              <a:rPr lang="pt-BR" sz="3200" b="1" dirty="0" smtClean="0"/>
              <a:t/>
            </a:r>
            <a:br>
              <a:rPr lang="pt-BR" sz="3200" b="1" dirty="0" smtClean="0"/>
            </a:br>
            <a:r>
              <a:rPr lang="pt-BR" sz="3200" b="1" dirty="0" smtClean="0"/>
              <a:t>aprendizes?</a:t>
            </a:r>
            <a:br>
              <a:rPr lang="pt-BR" sz="3200" b="1" dirty="0" smtClean="0"/>
            </a:br>
            <a:r>
              <a:rPr lang="pt-BR" sz="3200" b="1" dirty="0" smtClean="0"/>
              <a:t/>
            </a:r>
            <a:br>
              <a:rPr lang="pt-BR" sz="3200" b="1" dirty="0" smtClean="0"/>
            </a:br>
            <a:r>
              <a:rPr lang="pt-BR" sz="3200" dirty="0" smtClean="0"/>
              <a:t>Não, nem todas. Só as grandes dispensadas desse tipo de contratação as micro empresas; as empresas de pequeno porte e as entidades sem fins lucrativos que tenham por objetivo a educação profissional (Art. 11, Lei 9.841/99. Art. 14, I, Decreto 5.598/2015. Art. 429, § 1, CLT). empresas. </a:t>
            </a:r>
            <a:endParaRPr lang="pt-BR" sz="3200" dirty="0"/>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6948263" y="476673"/>
            <a:ext cx="1084355" cy="1152128"/>
          </a:xfrm>
          <a:prstGeom prst="rect">
            <a:avLst/>
          </a:prstGeom>
          <a:noFill/>
        </p:spPr>
      </p:pic>
      <p:pic>
        <p:nvPicPr>
          <p:cNvPr id="4" name="Picture 2" descr="S:\CPSE\2015\PETI\ARTES___DIVERSAS\catavento simbolo.jpg"/>
          <p:cNvPicPr>
            <a:picLocks noChangeAspect="1" noChangeArrowheads="1"/>
          </p:cNvPicPr>
          <p:nvPr/>
        </p:nvPicPr>
        <p:blipFill>
          <a:blip r:embed="rId2" cstate="print"/>
          <a:srcRect/>
          <a:stretch>
            <a:fillRect/>
          </a:stretch>
        </p:blipFill>
        <p:spPr bwMode="auto">
          <a:xfrm>
            <a:off x="6084168" y="1412776"/>
            <a:ext cx="948812" cy="1008113"/>
          </a:xfrm>
          <a:prstGeom prst="rect">
            <a:avLst/>
          </a:prstGeom>
          <a:noFill/>
        </p:spPr>
      </p:pic>
    </p:spTree>
    <p:extLst>
      <p:ext uri="{BB962C8B-B14F-4D97-AF65-F5344CB8AC3E}">
        <p14:creationId xmlns:p14="http://schemas.microsoft.com/office/powerpoint/2010/main" val="5251658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88640"/>
            <a:ext cx="8229600" cy="6552728"/>
          </a:xfrm>
        </p:spPr>
        <p:txBody>
          <a:bodyPr>
            <a:noAutofit/>
          </a:bodyPr>
          <a:lstStyle/>
          <a:p>
            <a:pPr algn="l"/>
            <a:r>
              <a:rPr lang="pt-BR" sz="2800" b="1" dirty="0" smtClean="0">
                <a:latin typeface="Calibri" pitchFamily="34" charset="0"/>
              </a:rPr>
              <a:t>27-Quem deve administrar a aprendizagem?</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As entidades integrante do Sistema Nacional de Aprendizagem, tais como: </a:t>
            </a:r>
            <a:br>
              <a:rPr lang="pt-BR" sz="2800" dirty="0" smtClean="0">
                <a:latin typeface="Calibri" pitchFamily="34" charset="0"/>
              </a:rPr>
            </a:br>
            <a:r>
              <a:rPr lang="pt-BR" sz="2800" dirty="0" smtClean="0">
                <a:latin typeface="Calibri" pitchFamily="34" charset="0"/>
              </a:rPr>
              <a:t/>
            </a:r>
            <a:br>
              <a:rPr lang="pt-BR" sz="2800" dirty="0" smtClean="0">
                <a:latin typeface="Calibri" pitchFamily="34" charset="0"/>
              </a:rPr>
            </a:br>
            <a:r>
              <a:rPr lang="pt-BR" sz="2800" b="1" dirty="0" smtClean="0">
                <a:latin typeface="Calibri" pitchFamily="34" charset="0"/>
              </a:rPr>
              <a:t>1-</a:t>
            </a:r>
            <a:r>
              <a:rPr lang="pt-BR" sz="2800" dirty="0" smtClean="0">
                <a:latin typeface="Calibri" pitchFamily="34" charset="0"/>
              </a:rPr>
              <a:t>Serviço Nacional de Aprendizagem Industrial (SENAI);</a:t>
            </a:r>
            <a:br>
              <a:rPr lang="pt-BR" sz="2800" dirty="0" smtClean="0">
                <a:latin typeface="Calibri" pitchFamily="34" charset="0"/>
              </a:rPr>
            </a:br>
            <a:r>
              <a:rPr lang="pt-BR" sz="2800" b="1" dirty="0" smtClean="0">
                <a:latin typeface="Calibri" pitchFamily="34" charset="0"/>
              </a:rPr>
              <a:t>2</a:t>
            </a:r>
            <a:r>
              <a:rPr lang="pt-BR" sz="2800" dirty="0" smtClean="0">
                <a:latin typeface="Calibri" pitchFamily="34" charset="0"/>
              </a:rPr>
              <a:t>-Serviço </a:t>
            </a:r>
            <a:r>
              <a:rPr lang="pt-BR" sz="2800" dirty="0">
                <a:latin typeface="Calibri" pitchFamily="34" charset="0"/>
              </a:rPr>
              <a:t>Nacional de Aprendizagem Comercial (SENAC</a:t>
            </a:r>
            <a:r>
              <a:rPr lang="pt-BR" sz="2800" dirty="0" smtClean="0">
                <a:latin typeface="Calibri" pitchFamily="34" charset="0"/>
              </a:rPr>
              <a:t>); </a:t>
            </a:r>
            <a:br>
              <a:rPr lang="pt-BR" sz="2800" dirty="0" smtClean="0">
                <a:latin typeface="Calibri" pitchFamily="34" charset="0"/>
              </a:rPr>
            </a:br>
            <a:r>
              <a:rPr lang="pt-BR" sz="2800" b="1" dirty="0" smtClean="0">
                <a:latin typeface="Calibri" pitchFamily="34" charset="0"/>
              </a:rPr>
              <a:t>3-</a:t>
            </a:r>
            <a:r>
              <a:rPr lang="pt-BR" sz="2800" dirty="0" smtClean="0">
                <a:latin typeface="Calibri" pitchFamily="34" charset="0"/>
              </a:rPr>
              <a:t>Serviço </a:t>
            </a:r>
            <a:r>
              <a:rPr lang="pt-BR" sz="2800" dirty="0">
                <a:latin typeface="Calibri" pitchFamily="34" charset="0"/>
              </a:rPr>
              <a:t>Nacional de Aprendizagem </a:t>
            </a:r>
            <a:r>
              <a:rPr lang="pt-BR" sz="2800" dirty="0" smtClean="0">
                <a:latin typeface="Calibri" pitchFamily="34" charset="0"/>
              </a:rPr>
              <a:t>Rural (SENAR); </a:t>
            </a:r>
            <a:br>
              <a:rPr lang="pt-BR" sz="2800" dirty="0" smtClean="0">
                <a:latin typeface="Calibri" pitchFamily="34" charset="0"/>
              </a:rPr>
            </a:br>
            <a:r>
              <a:rPr lang="pt-BR" sz="2800" b="1" dirty="0" smtClean="0">
                <a:latin typeface="Calibri" pitchFamily="34" charset="0"/>
              </a:rPr>
              <a:t>4-</a:t>
            </a:r>
            <a:r>
              <a:rPr lang="pt-BR" sz="2800" dirty="0" smtClean="0">
                <a:latin typeface="Calibri" pitchFamily="34" charset="0"/>
              </a:rPr>
              <a:t>Serviço </a:t>
            </a:r>
            <a:r>
              <a:rPr lang="pt-BR" sz="2800" dirty="0">
                <a:latin typeface="Calibri" pitchFamily="34" charset="0"/>
              </a:rPr>
              <a:t>Nacional de Aprendizagem </a:t>
            </a:r>
            <a:r>
              <a:rPr lang="pt-BR" sz="2800" dirty="0" smtClean="0">
                <a:latin typeface="Calibri" pitchFamily="34" charset="0"/>
              </a:rPr>
              <a:t>de Transportes (SENAT);</a:t>
            </a:r>
            <a:br>
              <a:rPr lang="pt-BR" sz="2800" dirty="0" smtClean="0">
                <a:latin typeface="Calibri" pitchFamily="34" charset="0"/>
              </a:rPr>
            </a:br>
            <a:r>
              <a:rPr lang="pt-BR" sz="2800" dirty="0" smtClean="0">
                <a:latin typeface="Calibri" pitchFamily="34" charset="0"/>
              </a:rPr>
              <a:t> </a:t>
            </a:r>
            <a:r>
              <a:rPr lang="pt-BR" sz="2800" b="1" dirty="0" smtClean="0">
                <a:latin typeface="Calibri" pitchFamily="34" charset="0"/>
              </a:rPr>
              <a:t>5</a:t>
            </a:r>
            <a:r>
              <a:rPr lang="pt-BR" sz="2800" dirty="0" smtClean="0">
                <a:latin typeface="Calibri" pitchFamily="34" charset="0"/>
              </a:rPr>
              <a:t>-Serviço Nacional de Aprendizagem de cooperativismo (SESCOOP).</a:t>
            </a:r>
            <a:endParaRPr lang="pt-BR" sz="2800" dirty="0">
              <a:latin typeface="Calibri" pitchFamily="34" charset="0"/>
            </a:endParaRPr>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6516216" y="4914165"/>
            <a:ext cx="1800200" cy="1912713"/>
          </a:xfrm>
          <a:prstGeom prst="rect">
            <a:avLst/>
          </a:prstGeom>
          <a:noFill/>
        </p:spPr>
      </p:pic>
    </p:spTree>
    <p:extLst>
      <p:ext uri="{BB962C8B-B14F-4D97-AF65-F5344CB8AC3E}">
        <p14:creationId xmlns:p14="http://schemas.microsoft.com/office/powerpoint/2010/main" val="13642166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466730"/>
          </a:xfrm>
        </p:spPr>
        <p:txBody>
          <a:bodyPr>
            <a:noAutofit/>
          </a:bodyPr>
          <a:lstStyle/>
          <a:p>
            <a:pPr algn="l"/>
            <a:r>
              <a:rPr lang="pt-BR" sz="3200" dirty="0" smtClean="0"/>
              <a:t/>
            </a:r>
            <a:br>
              <a:rPr lang="pt-BR" sz="3200" dirty="0" smtClean="0"/>
            </a:br>
            <a:r>
              <a:rPr lang="pt-BR" sz="3000" b="1" dirty="0" smtClean="0"/>
              <a:t>28-Como também é conhecido o Sistema </a:t>
            </a:r>
            <a:r>
              <a:rPr lang="pt-BR" sz="3000" b="1" dirty="0"/>
              <a:t>Nacional de </a:t>
            </a:r>
            <a:r>
              <a:rPr lang="pt-BR" sz="3000" b="1" dirty="0" smtClean="0"/>
              <a:t>Aprendizagem?</a:t>
            </a:r>
            <a:r>
              <a:rPr lang="pt-BR" sz="3000" dirty="0" smtClean="0"/>
              <a:t/>
            </a:r>
            <a:br>
              <a:rPr lang="pt-BR" sz="3000" dirty="0" smtClean="0"/>
            </a:br>
            <a:r>
              <a:rPr lang="pt-BR" sz="3000" dirty="0" smtClean="0"/>
              <a:t>Como Sistema “S”.</a:t>
            </a:r>
            <a:br>
              <a:rPr lang="pt-BR" sz="3000" dirty="0" smtClean="0"/>
            </a:br>
            <a:r>
              <a:rPr lang="pt-BR" sz="3000" dirty="0" smtClean="0"/>
              <a:t/>
            </a:r>
            <a:br>
              <a:rPr lang="pt-BR" sz="3000" dirty="0" smtClean="0"/>
            </a:br>
            <a:r>
              <a:rPr lang="pt-BR" sz="3000" b="1" dirty="0" smtClean="0"/>
              <a:t>29-E se faltarem recursos ou vagas no Sistema “S”, para atender a todos os aprendizes?</a:t>
            </a:r>
            <a:r>
              <a:rPr lang="pt-BR" sz="3000" dirty="0" smtClean="0"/>
              <a:t/>
            </a:r>
            <a:br>
              <a:rPr lang="pt-BR" sz="3000" dirty="0" smtClean="0"/>
            </a:br>
            <a:r>
              <a:rPr lang="pt-BR" sz="3000" dirty="0" smtClean="0"/>
              <a:t>Nesse caso, a aprendizagem poderá ser ministrada por Escolas Técnicas de Educação ou por entidades sem fins lucrativos, desde que estas tenham por objetivo a assistência ao adolescente e à educação profissional, e sejam registradas no CMDCA. </a:t>
            </a:r>
            <a:endParaRPr lang="pt-BR" sz="3000" dirty="0"/>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6804248" y="1844824"/>
            <a:ext cx="1084355" cy="1152128"/>
          </a:xfrm>
          <a:prstGeom prst="rect">
            <a:avLst/>
          </a:prstGeom>
          <a:noFill/>
        </p:spPr>
      </p:pic>
    </p:spTree>
    <p:extLst>
      <p:ext uri="{BB962C8B-B14F-4D97-AF65-F5344CB8AC3E}">
        <p14:creationId xmlns:p14="http://schemas.microsoft.com/office/powerpoint/2010/main" val="40149720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466730"/>
          </a:xfrm>
        </p:spPr>
        <p:txBody>
          <a:bodyPr>
            <a:normAutofit/>
          </a:bodyPr>
          <a:lstStyle/>
          <a:p>
            <a:r>
              <a:rPr lang="pt-BR" sz="2800" b="1" dirty="0" smtClean="0">
                <a:latin typeface="Calibri" pitchFamily="34" charset="0"/>
              </a:rPr>
              <a:t>30-Qual o significado da Sigla CMDCA?</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Conselho Municipal  dos Direitos da Criança e do Adolescente.</a:t>
            </a:r>
            <a:br>
              <a:rPr lang="pt-BR" sz="2800" dirty="0" smtClean="0">
                <a:latin typeface="Calibri" pitchFamily="34" charset="0"/>
              </a:rPr>
            </a:br>
            <a:r>
              <a:rPr lang="pt-BR" sz="2800" dirty="0" smtClean="0">
                <a:latin typeface="Calibri" pitchFamily="34" charset="0"/>
              </a:rPr>
              <a:t/>
            </a:r>
            <a:br>
              <a:rPr lang="pt-BR" sz="2800" dirty="0" smtClean="0">
                <a:latin typeface="Calibri" pitchFamily="34" charset="0"/>
              </a:rPr>
            </a:br>
            <a:r>
              <a:rPr lang="pt-BR" sz="2800" b="1" dirty="0" smtClean="0">
                <a:latin typeface="Calibri" pitchFamily="34" charset="0"/>
              </a:rPr>
              <a:t>31-É possível a contratação direta dos aprendizes, pelas empresas?</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Sim. As entidades sem fins lucrativos podem ser as empregadoras dos aprendizes, desde que façam o registro do respectivo contrato na CTPS.</a:t>
            </a:r>
            <a:br>
              <a:rPr lang="pt-BR" sz="2800" dirty="0" smtClean="0">
                <a:latin typeface="Calibri" pitchFamily="34" charset="0"/>
              </a:rPr>
            </a:br>
            <a:r>
              <a:rPr lang="pt-BR" sz="2800" dirty="0" smtClean="0">
                <a:latin typeface="Calibri" pitchFamily="34" charset="0"/>
              </a:rPr>
              <a:t/>
            </a:r>
            <a:br>
              <a:rPr lang="pt-BR" sz="2800" dirty="0" smtClean="0">
                <a:latin typeface="Calibri" pitchFamily="34" charset="0"/>
              </a:rPr>
            </a:br>
            <a:r>
              <a:rPr lang="pt-BR" sz="2800" b="1" dirty="0" smtClean="0">
                <a:latin typeface="Calibri" pitchFamily="34" charset="0"/>
              </a:rPr>
              <a:t>32-Há alguma jornada especial para os aprendizes?</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Sim. Os aprendizes que ainda NÃO completaram o Ensino Fundamental têm jornada diária máxima de seis horas.</a:t>
            </a:r>
            <a:endParaRPr lang="pt-BR" sz="2800" dirty="0">
              <a:latin typeface="Calibri" pitchFamily="34" charset="0"/>
            </a:endParaRPr>
          </a:p>
        </p:txBody>
      </p:sp>
    </p:spTree>
    <p:extLst>
      <p:ext uri="{BB962C8B-B14F-4D97-AF65-F5344CB8AC3E}">
        <p14:creationId xmlns:p14="http://schemas.microsoft.com/office/powerpoint/2010/main" val="3745984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178698"/>
          </a:xfrm>
        </p:spPr>
        <p:txBody>
          <a:bodyPr>
            <a:normAutofit fontScale="90000"/>
          </a:bodyPr>
          <a:lstStyle/>
          <a:p>
            <a:r>
              <a:rPr lang="pt-BR" sz="3600" b="1" dirty="0" smtClean="0"/>
              <a:t/>
            </a:r>
            <a:br>
              <a:rPr lang="pt-BR" sz="3600" b="1" dirty="0" smtClean="0"/>
            </a:br>
            <a:r>
              <a:rPr lang="pt-BR" sz="3600" b="1" dirty="0" smtClean="0"/>
              <a:t>33-No caso do aprendiz que ainda não completou o Ensino Fundamental, pode haver prorrogação de jornada de trabalho?</a:t>
            </a:r>
            <a:r>
              <a:rPr lang="pt-BR" sz="3600" dirty="0" smtClean="0"/>
              <a:t/>
            </a:r>
            <a:br>
              <a:rPr lang="pt-BR" sz="3600" dirty="0" smtClean="0"/>
            </a:br>
            <a:r>
              <a:rPr lang="pt-BR" sz="3600" dirty="0" smtClean="0"/>
              <a:t>Não. Nesse caso, o artigo 432 da CLT proíbe toda e qualquer prorrogação.</a:t>
            </a:r>
            <a:br>
              <a:rPr lang="pt-BR" sz="3600" dirty="0" smtClean="0"/>
            </a:br>
            <a:r>
              <a:rPr lang="pt-BR" sz="3600" dirty="0" smtClean="0"/>
              <a:t/>
            </a:r>
            <a:br>
              <a:rPr lang="pt-BR" sz="3600" dirty="0" smtClean="0"/>
            </a:br>
            <a:r>
              <a:rPr lang="pt-BR" sz="3600" b="1" dirty="0" smtClean="0"/>
              <a:t>34-E no caso do aprendiz que já completou o Ensino Fundamental?</a:t>
            </a:r>
            <a:r>
              <a:rPr lang="pt-BR" sz="3600" dirty="0" smtClean="0"/>
              <a:t/>
            </a:r>
            <a:br>
              <a:rPr lang="pt-BR" sz="3600" dirty="0" smtClean="0"/>
            </a:br>
            <a:r>
              <a:rPr lang="pt-BR" sz="3600" dirty="0" smtClean="0"/>
              <a:t>Nesse caso, o limite diário é de oito horas. Nesse período deverá estar incluído o tempo destinado à teoria.</a:t>
            </a:r>
            <a:br>
              <a:rPr lang="pt-BR" sz="3600" dirty="0" smtClean="0"/>
            </a:br>
            <a:r>
              <a:rPr lang="pt-BR" sz="3200" dirty="0" smtClean="0"/>
              <a:t/>
            </a:r>
            <a:br>
              <a:rPr lang="pt-BR" sz="3200" dirty="0" smtClean="0"/>
            </a:br>
            <a:endParaRPr lang="pt-BR" sz="3200" dirty="0"/>
          </a:p>
        </p:txBody>
      </p:sp>
    </p:spTree>
    <p:extLst>
      <p:ext uri="{BB962C8B-B14F-4D97-AF65-F5344CB8AC3E}">
        <p14:creationId xmlns:p14="http://schemas.microsoft.com/office/powerpoint/2010/main" val="8878554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178698"/>
          </a:xfrm>
        </p:spPr>
        <p:txBody>
          <a:bodyPr>
            <a:normAutofit fontScale="90000"/>
          </a:bodyPr>
          <a:lstStyle/>
          <a:p>
            <a:r>
              <a:rPr lang="pt-BR" sz="3200" b="1" dirty="0" smtClean="0"/>
              <a:t>35-As aulas teóricas devem ser ministradas na empresa? </a:t>
            </a:r>
            <a:r>
              <a:rPr lang="pt-BR" sz="3200" dirty="0" smtClean="0"/>
              <a:t>Sim. Desde que o ambiente seja adequado ao ensino e aos meios didáticos apropriados, a aprendizagem pode ser dada em forma de aulas demonstrativas no ambiente de trabalho.</a:t>
            </a:r>
            <a:br>
              <a:rPr lang="pt-BR" sz="3200" dirty="0" smtClean="0"/>
            </a:br>
            <a:r>
              <a:rPr lang="pt-BR" sz="3200" dirty="0" smtClean="0"/>
              <a:t/>
            </a:r>
            <a:br>
              <a:rPr lang="pt-BR" sz="3200" dirty="0" smtClean="0"/>
            </a:br>
            <a:r>
              <a:rPr lang="pt-BR" sz="3200" b="1" dirty="0" smtClean="0"/>
              <a:t>36-O aprendiz tem direito ao Certificado  de Qualificação Profissional?</a:t>
            </a:r>
            <a:r>
              <a:rPr lang="pt-BR" sz="3200" dirty="0" smtClean="0"/>
              <a:t/>
            </a:r>
            <a:br>
              <a:rPr lang="pt-BR" sz="3200" dirty="0" smtClean="0"/>
            </a:br>
            <a:r>
              <a:rPr lang="pt-BR" sz="3200" dirty="0" smtClean="0"/>
              <a:t>Sim. E nesse certificado deverá conter o título e o perfil profissional para a ocupação na qual o aprendiz foi qualificado Art. 312, parágrafo único, Decreto 5.598/2005).</a:t>
            </a:r>
            <a:br>
              <a:rPr lang="pt-BR" sz="3200" dirty="0" smtClean="0"/>
            </a:br>
            <a:endParaRPr lang="pt-BR" b="1" dirty="0"/>
          </a:p>
        </p:txBody>
      </p:sp>
    </p:spTree>
    <p:extLst>
      <p:ext uri="{BB962C8B-B14F-4D97-AF65-F5344CB8AC3E}">
        <p14:creationId xmlns:p14="http://schemas.microsoft.com/office/powerpoint/2010/main" val="25017066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22714"/>
          </a:xfrm>
        </p:spPr>
        <p:txBody>
          <a:bodyPr>
            <a:normAutofit fontScale="90000"/>
          </a:bodyPr>
          <a:lstStyle/>
          <a:p>
            <a:r>
              <a:rPr lang="pt-BR" sz="3200" b="1" dirty="0" smtClean="0"/>
              <a:t>37-O FGTS do aprendiz é igual ao dos outros trabalhadores? </a:t>
            </a:r>
            <a:br>
              <a:rPr lang="pt-BR" sz="3200" b="1" dirty="0" smtClean="0"/>
            </a:br>
            <a:r>
              <a:rPr lang="pt-BR" sz="3200" dirty="0" smtClean="0"/>
              <a:t>Não. A lei prevê que o FGTS do aprendiz é de 2%. Isso se justifica em razão da natureza especial do contrato.</a:t>
            </a:r>
            <a:br>
              <a:rPr lang="pt-BR" sz="3200" dirty="0" smtClean="0"/>
            </a:br>
            <a:r>
              <a:rPr lang="pt-BR" sz="3200" dirty="0" smtClean="0"/>
              <a:t/>
            </a:r>
            <a:br>
              <a:rPr lang="pt-BR" sz="3200" dirty="0" smtClean="0"/>
            </a:br>
            <a:r>
              <a:rPr lang="pt-BR" sz="3200" b="1" dirty="0" smtClean="0"/>
              <a:t>38-O aprendiz tem direito ao vale transporte?</a:t>
            </a:r>
            <a:r>
              <a:rPr lang="pt-BR" sz="3200" dirty="0" smtClean="0"/>
              <a:t/>
            </a:r>
            <a:br>
              <a:rPr lang="pt-BR" sz="3200" dirty="0" smtClean="0"/>
            </a:br>
            <a:r>
              <a:rPr lang="pt-BR" sz="3200" dirty="0" smtClean="0"/>
              <a:t>Sim. E deve abranger todos os locais aos quais o aprendiz (nessa condição) deverá comparecer, tais como: trajeto entre a residência e a empresa (e vice-versa), escola onde cursa o programa de aprendizagem, e outros.</a:t>
            </a:r>
            <a:br>
              <a:rPr lang="pt-BR" sz="3200" dirty="0" smtClean="0"/>
            </a:br>
            <a:endParaRPr lang="pt-BR" sz="3200" b="1" dirty="0"/>
          </a:p>
        </p:txBody>
      </p:sp>
    </p:spTree>
    <p:extLst>
      <p:ext uri="{BB962C8B-B14F-4D97-AF65-F5344CB8AC3E}">
        <p14:creationId xmlns:p14="http://schemas.microsoft.com/office/powerpoint/2010/main" val="813176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22714"/>
          </a:xfrm>
        </p:spPr>
        <p:txBody>
          <a:bodyPr>
            <a:normAutofit/>
          </a:bodyPr>
          <a:lstStyle/>
          <a:p>
            <a:r>
              <a:rPr lang="pt-BR" sz="2800" b="1" dirty="0" smtClean="0"/>
              <a:t/>
            </a:r>
            <a:br>
              <a:rPr lang="pt-BR" sz="2800" b="1" dirty="0" smtClean="0"/>
            </a:br>
            <a:r>
              <a:rPr lang="pt-BR" sz="2800" b="1" dirty="0" smtClean="0"/>
              <a:t/>
            </a:r>
            <a:br>
              <a:rPr lang="pt-BR" sz="2800" b="1" dirty="0" smtClean="0"/>
            </a:br>
            <a:r>
              <a:rPr lang="pt-BR" sz="2800" b="1" dirty="0" smtClean="0"/>
              <a:t/>
            </a:r>
            <a:br>
              <a:rPr lang="pt-BR" sz="2800" b="1" dirty="0" smtClean="0"/>
            </a:br>
            <a:r>
              <a:rPr lang="pt-BR" sz="2800" b="1" dirty="0" smtClean="0"/>
              <a:t/>
            </a:r>
            <a:br>
              <a:rPr lang="pt-BR" sz="2800" b="1" dirty="0" smtClean="0"/>
            </a:br>
            <a:r>
              <a:rPr lang="pt-BR" sz="3200" b="1" dirty="0" smtClean="0"/>
              <a:t>39-O aprendiz tem direito de fazer coincidir  suas férias de trabalho com suas férias escolares? </a:t>
            </a:r>
            <a:br>
              <a:rPr lang="pt-BR" sz="3200" b="1" dirty="0" smtClean="0"/>
            </a:br>
            <a:r>
              <a:rPr lang="pt-BR" sz="3200" dirty="0" smtClean="0"/>
              <a:t>Sim. Não só o aprendiz quanto o trabalhador menor de 18 anos têm o direito de fazer coincidir suas férias de trabalho com as férias escolares (Art. 134, § 2º, CLT). </a:t>
            </a:r>
            <a:br>
              <a:rPr lang="pt-BR" sz="3200" dirty="0" smtClean="0"/>
            </a:br>
            <a:r>
              <a:rPr lang="pt-BR" sz="2800" dirty="0" smtClean="0"/>
              <a:t/>
            </a:r>
            <a:br>
              <a:rPr lang="pt-BR" sz="2800" dirty="0" smtClean="0"/>
            </a:br>
            <a:endParaRPr lang="pt-BR" sz="2800" b="1" dirty="0"/>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3851920" y="476672"/>
            <a:ext cx="1656184" cy="1602179"/>
          </a:xfrm>
          <a:prstGeom prst="rect">
            <a:avLst/>
          </a:prstGeom>
          <a:noFill/>
        </p:spPr>
      </p:pic>
    </p:spTree>
    <p:extLst>
      <p:ext uri="{BB962C8B-B14F-4D97-AF65-F5344CB8AC3E}">
        <p14:creationId xmlns:p14="http://schemas.microsoft.com/office/powerpoint/2010/main" val="2785252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94722"/>
          </a:xfrm>
        </p:spPr>
        <p:txBody>
          <a:bodyPr>
            <a:noAutofit/>
          </a:bodyPr>
          <a:lstStyle/>
          <a:p>
            <a:r>
              <a:rPr lang="pt-BR" sz="3200" b="1" dirty="0" smtClean="0"/>
              <a:t/>
            </a:r>
            <a:br>
              <a:rPr lang="pt-BR" sz="3200" b="1" dirty="0" smtClean="0"/>
            </a:br>
            <a:r>
              <a:rPr lang="pt-BR" sz="3200" b="1" dirty="0"/>
              <a:t/>
            </a:r>
            <a:br>
              <a:rPr lang="pt-BR" sz="3200" b="1" dirty="0"/>
            </a:br>
            <a:r>
              <a:rPr lang="pt-BR" sz="2800" b="1" dirty="0" smtClean="0">
                <a:latin typeface="Calibri" pitchFamily="34" charset="0"/>
              </a:rPr>
              <a:t>                         1- O que é trabalho infantil? </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É considerado trabalho infantil, no Brasil, aquele realizado por crianças ou adolescentes com idade inferior a 16 (dezesseis) anos, a não ser na condição de aprendiz, quando a idade mínima permitida passa a ser de 14 (catorze) anos.</a:t>
            </a:r>
            <a:br>
              <a:rPr lang="pt-BR" sz="2800" dirty="0" smtClean="0">
                <a:latin typeface="Calibri" pitchFamily="34" charset="0"/>
              </a:rPr>
            </a:br>
            <a:r>
              <a:rPr lang="pt-BR" sz="2800" dirty="0" smtClean="0">
                <a:latin typeface="Calibri" pitchFamily="34" charset="0"/>
              </a:rPr>
              <a:t/>
            </a:r>
            <a:br>
              <a:rPr lang="pt-BR" sz="2800" dirty="0" smtClean="0">
                <a:latin typeface="Calibri" pitchFamily="34" charset="0"/>
              </a:rPr>
            </a:br>
            <a:r>
              <a:rPr lang="pt-BR" sz="2800" b="1" dirty="0" smtClean="0">
                <a:latin typeface="Calibri" pitchFamily="34" charset="0"/>
              </a:rPr>
              <a:t>2-No trabalho doméstico, as idades são as mesmas? </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Não. A idade mínima para o trabalho doméstico é 18 (dezoito) anos. Assim, todo trabalho doméstico realizado antes dessa idade será considerado infantil. </a:t>
            </a:r>
            <a:r>
              <a:rPr lang="pt-BR" sz="3200" dirty="0" smtClean="0"/>
              <a:t/>
            </a:r>
            <a:br>
              <a:rPr lang="pt-BR" sz="3200" dirty="0" smtClean="0"/>
            </a:br>
            <a:r>
              <a:rPr lang="pt-BR" sz="3200" dirty="0" smtClean="0"/>
              <a:t/>
            </a:r>
            <a:br>
              <a:rPr lang="pt-BR" sz="3200" dirty="0" smtClean="0"/>
            </a:br>
            <a:endParaRPr lang="pt-BR" sz="3200" dirty="0"/>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1187624" y="332656"/>
            <a:ext cx="1872208" cy="1526741"/>
          </a:xfrm>
          <a:prstGeom prst="rect">
            <a:avLst/>
          </a:prstGeom>
          <a:noFill/>
        </p:spPr>
      </p:pic>
    </p:spTree>
    <p:extLst>
      <p:ext uri="{BB962C8B-B14F-4D97-AF65-F5344CB8AC3E}">
        <p14:creationId xmlns:p14="http://schemas.microsoft.com/office/powerpoint/2010/main" val="21982876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274638"/>
            <a:ext cx="8496944" cy="6250706"/>
          </a:xfrm>
        </p:spPr>
        <p:txBody>
          <a:bodyPr>
            <a:normAutofit/>
          </a:bodyPr>
          <a:lstStyle/>
          <a:p>
            <a:r>
              <a:rPr lang="pt-BR" sz="2800" b="1" dirty="0" smtClean="0">
                <a:latin typeface="Calibri" pitchFamily="34" charset="0"/>
              </a:rPr>
              <a:t>40-O aprendiz poderá ser despedido antes de completar o prazo do contrato de trabalho? </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Sim. Em quatro situações: </a:t>
            </a:r>
            <a:br>
              <a:rPr lang="pt-BR" sz="2800" dirty="0" smtClean="0">
                <a:latin typeface="Calibri" pitchFamily="34" charset="0"/>
              </a:rPr>
            </a:br>
            <a:r>
              <a:rPr lang="pt-BR" sz="2800" b="1" dirty="0" smtClean="0">
                <a:latin typeface="Calibri" pitchFamily="34" charset="0"/>
              </a:rPr>
              <a:t>1-</a:t>
            </a:r>
            <a:r>
              <a:rPr lang="pt-BR" sz="2800" dirty="0" smtClean="0">
                <a:latin typeface="Calibri" pitchFamily="34" charset="0"/>
              </a:rPr>
              <a:t>No termo previamente ajustado no contrato; </a:t>
            </a:r>
            <a:br>
              <a:rPr lang="pt-BR" sz="2800" dirty="0" smtClean="0">
                <a:latin typeface="Calibri" pitchFamily="34" charset="0"/>
              </a:rPr>
            </a:br>
            <a:r>
              <a:rPr lang="pt-BR" sz="2800" b="1" dirty="0" smtClean="0">
                <a:latin typeface="Calibri" pitchFamily="34" charset="0"/>
              </a:rPr>
              <a:t>2</a:t>
            </a:r>
            <a:r>
              <a:rPr lang="pt-BR" sz="2800" dirty="0" smtClean="0">
                <a:latin typeface="Calibri" pitchFamily="34" charset="0"/>
              </a:rPr>
              <a:t>-Quando ao aprendiz completar 24 anos (exceto se tratar-se de pessoa com deficiência); </a:t>
            </a:r>
            <a:br>
              <a:rPr lang="pt-BR" sz="2800" dirty="0" smtClean="0">
                <a:latin typeface="Calibri" pitchFamily="34" charset="0"/>
              </a:rPr>
            </a:br>
            <a:r>
              <a:rPr lang="pt-BR" sz="2800" b="1" dirty="0" smtClean="0">
                <a:latin typeface="Calibri" pitchFamily="34" charset="0"/>
              </a:rPr>
              <a:t>3</a:t>
            </a:r>
            <a:r>
              <a:rPr lang="pt-BR" sz="2800" dirty="0" smtClean="0">
                <a:latin typeface="Calibri" pitchFamily="34" charset="0"/>
              </a:rPr>
              <a:t>-Por desempenho insuficiente ou </a:t>
            </a:r>
            <a:r>
              <a:rPr lang="pt-BR" sz="2800" dirty="0" err="1" smtClean="0">
                <a:latin typeface="Calibri" pitchFamily="34" charset="0"/>
              </a:rPr>
              <a:t>inadaptação</a:t>
            </a:r>
            <a:r>
              <a:rPr lang="pt-BR" sz="2800" dirty="0" smtClean="0">
                <a:latin typeface="Calibri" pitchFamily="34" charset="0"/>
              </a:rPr>
              <a:t> ao trabalho; </a:t>
            </a:r>
            <a:br>
              <a:rPr lang="pt-BR" sz="2800" dirty="0" smtClean="0">
                <a:latin typeface="Calibri" pitchFamily="34" charset="0"/>
              </a:rPr>
            </a:br>
            <a:r>
              <a:rPr lang="pt-BR" sz="2800" b="1" dirty="0" smtClean="0">
                <a:latin typeface="Calibri" pitchFamily="34" charset="0"/>
              </a:rPr>
              <a:t>4-</a:t>
            </a:r>
            <a:r>
              <a:rPr lang="pt-BR" sz="2800" dirty="0" smtClean="0">
                <a:latin typeface="Calibri" pitchFamily="34" charset="0"/>
              </a:rPr>
              <a:t>Por falta disciplinar grave ou justa causa; </a:t>
            </a:r>
            <a:br>
              <a:rPr lang="pt-BR" sz="2800" dirty="0" smtClean="0">
                <a:latin typeface="Calibri" pitchFamily="34" charset="0"/>
              </a:rPr>
            </a:br>
            <a:r>
              <a:rPr lang="pt-BR" sz="2800" b="1" dirty="0" smtClean="0">
                <a:latin typeface="Calibri" pitchFamily="34" charset="0"/>
              </a:rPr>
              <a:t>5-</a:t>
            </a:r>
            <a:r>
              <a:rPr lang="pt-BR" sz="2800" dirty="0" smtClean="0">
                <a:latin typeface="Calibri" pitchFamily="34" charset="0"/>
              </a:rPr>
              <a:t>Por ausência injustificada à escola (no caso de não haver completado o Ensino Médio); </a:t>
            </a:r>
            <a:br>
              <a:rPr lang="pt-BR" sz="2800" dirty="0" smtClean="0">
                <a:latin typeface="Calibri" pitchFamily="34" charset="0"/>
              </a:rPr>
            </a:br>
            <a:r>
              <a:rPr lang="pt-BR" sz="2800" b="1" dirty="0" smtClean="0">
                <a:latin typeface="Calibri" pitchFamily="34" charset="0"/>
              </a:rPr>
              <a:t>6-</a:t>
            </a:r>
            <a:r>
              <a:rPr lang="pt-BR" sz="2800" dirty="0" smtClean="0">
                <a:latin typeface="Calibri" pitchFamily="34" charset="0"/>
              </a:rPr>
              <a:t>A pedido do próprio aprendiz.</a:t>
            </a:r>
            <a:br>
              <a:rPr lang="pt-BR" sz="2800" dirty="0" smtClean="0">
                <a:latin typeface="Calibri" pitchFamily="34" charset="0"/>
              </a:rPr>
            </a:br>
            <a:endParaRPr lang="pt-BR" sz="2800" dirty="0">
              <a:latin typeface="Calibri"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106690"/>
          </a:xfrm>
        </p:spPr>
        <p:txBody>
          <a:bodyPr>
            <a:normAutofit/>
          </a:bodyPr>
          <a:lstStyle/>
          <a:p>
            <a:r>
              <a:rPr lang="pt-BR" sz="5400" b="1" dirty="0" smtClean="0"/>
              <a:t>OBRIGADO</a:t>
            </a:r>
            <a:br>
              <a:rPr lang="pt-BR" sz="5400" b="1" dirty="0" smtClean="0"/>
            </a:br>
            <a:r>
              <a:rPr lang="pt-BR" sz="5400" b="1" dirty="0" smtClean="0"/>
              <a:t/>
            </a:r>
            <a:br>
              <a:rPr lang="pt-BR" sz="5400" b="1" dirty="0" smtClean="0"/>
            </a:br>
            <a:r>
              <a:rPr lang="pt-BR" sz="5400" b="1" dirty="0" smtClean="0"/>
              <a:t/>
            </a:r>
            <a:br>
              <a:rPr lang="pt-BR" sz="5400" b="1" dirty="0" smtClean="0"/>
            </a:br>
            <a:endParaRPr lang="pt-BR" sz="5400" b="1" dirty="0"/>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2771800" y="2558357"/>
            <a:ext cx="3384376" cy="307670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404664"/>
            <a:ext cx="8229600" cy="6178698"/>
          </a:xfrm>
        </p:spPr>
        <p:txBody>
          <a:bodyPr>
            <a:normAutofit fontScale="90000"/>
          </a:bodyPr>
          <a:lstStyle/>
          <a:p>
            <a:pPr algn="l"/>
            <a:r>
              <a:rPr lang="pt-BR" sz="3600" b="1" dirty="0" smtClean="0"/>
              <a:t/>
            </a:r>
            <a:br>
              <a:rPr lang="pt-BR" sz="3600" b="1" dirty="0" smtClean="0"/>
            </a:br>
            <a:r>
              <a:rPr lang="pt-BR" sz="3100" b="1" dirty="0" smtClean="0">
                <a:latin typeface="Calibri" pitchFamily="34" charset="0"/>
              </a:rPr>
              <a:t>3-Por que para o trabalho doméstico a idade mínima é superior a 18 anos? </a:t>
            </a:r>
            <a:r>
              <a:rPr lang="pt-BR" sz="3100" dirty="0" smtClean="0">
                <a:latin typeface="Calibri" pitchFamily="34" charset="0"/>
              </a:rPr>
              <a:t/>
            </a:r>
            <a:br>
              <a:rPr lang="pt-BR" sz="3100" dirty="0" smtClean="0">
                <a:latin typeface="Calibri" pitchFamily="34" charset="0"/>
              </a:rPr>
            </a:br>
            <a:r>
              <a:rPr lang="pt-BR" sz="3100" dirty="0" smtClean="0">
                <a:latin typeface="Calibri" pitchFamily="34" charset="0"/>
              </a:rPr>
              <a:t>Porque o Brasil ratificou a Convenção Nº 182 da Organização Internacional do Trabalho (OIT), que trata das piores formas de Trabalho </a:t>
            </a:r>
            <a:r>
              <a:rPr lang="pt-BR" sz="3100" dirty="0">
                <a:latin typeface="Calibri" pitchFamily="34" charset="0"/>
              </a:rPr>
              <a:t>I</a:t>
            </a:r>
            <a:r>
              <a:rPr lang="pt-BR" sz="3100" dirty="0" smtClean="0">
                <a:latin typeface="Calibri" pitchFamily="34" charset="0"/>
              </a:rPr>
              <a:t>nfantil, em que não se pode trabalhar antes dos 18 (dezoito) anos. </a:t>
            </a:r>
            <a:br>
              <a:rPr lang="pt-BR" sz="3100" dirty="0" smtClean="0">
                <a:latin typeface="Calibri" pitchFamily="34" charset="0"/>
              </a:rPr>
            </a:br>
            <a:r>
              <a:rPr lang="pt-BR" sz="3100" b="1" dirty="0" smtClean="0">
                <a:latin typeface="Calibri" pitchFamily="34" charset="0"/>
              </a:rPr>
              <a:t>4-De que forma o Brasil ratificou a Convenção nº 182, da OIT? </a:t>
            </a:r>
            <a:r>
              <a:rPr lang="pt-BR" sz="3100" dirty="0" smtClean="0">
                <a:latin typeface="Calibri" pitchFamily="34" charset="0"/>
              </a:rPr>
              <a:t/>
            </a:r>
            <a:br>
              <a:rPr lang="pt-BR" sz="3100" dirty="0" smtClean="0">
                <a:latin typeface="Calibri" pitchFamily="34" charset="0"/>
              </a:rPr>
            </a:br>
            <a:r>
              <a:rPr lang="pt-BR" sz="3100" dirty="0" smtClean="0">
                <a:latin typeface="Calibri" pitchFamily="34" charset="0"/>
              </a:rPr>
              <a:t>Através do Decreto Nº 6.481, de 12/junho/2008, que traz uma Lista com 93 tipos dos Piores Trabalhos Infantis (LIP).</a:t>
            </a:r>
            <a:r>
              <a:rPr lang="pt-BR" dirty="0" smtClean="0"/>
              <a:t/>
            </a:r>
            <a:br>
              <a:rPr lang="pt-BR" dirty="0" smtClean="0"/>
            </a:br>
            <a:r>
              <a:rPr lang="pt-BR" dirty="0" smtClean="0"/>
              <a:t/>
            </a:r>
            <a:br>
              <a:rPr lang="pt-BR" dirty="0" smtClean="0"/>
            </a:br>
            <a:r>
              <a:rPr lang="pt-BR" sz="4800" dirty="0" smtClean="0"/>
              <a:t/>
            </a:r>
            <a:br>
              <a:rPr lang="pt-BR" sz="4800" dirty="0" smtClean="0"/>
            </a:br>
            <a:endParaRPr lang="pt-BR" dirty="0"/>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5580112" y="4725144"/>
            <a:ext cx="2016224" cy="1644183"/>
          </a:xfrm>
          <a:prstGeom prst="rect">
            <a:avLst/>
          </a:prstGeom>
          <a:noFill/>
        </p:spPr>
      </p:pic>
    </p:spTree>
    <p:extLst>
      <p:ext uri="{BB962C8B-B14F-4D97-AF65-F5344CB8AC3E}">
        <p14:creationId xmlns:p14="http://schemas.microsoft.com/office/powerpoint/2010/main" val="2414230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22714"/>
          </a:xfrm>
        </p:spPr>
        <p:txBody>
          <a:bodyPr>
            <a:normAutofit fontScale="90000"/>
          </a:bodyPr>
          <a:lstStyle/>
          <a:p>
            <a:r>
              <a:rPr lang="pt-BR" sz="3600" b="1" dirty="0" smtClean="0"/>
              <a:t>5-Qual </a:t>
            </a:r>
            <a:r>
              <a:rPr lang="pt-BR" sz="3600" b="1" dirty="0"/>
              <a:t>a razão para só poder realizar trabalho doméstico após os 18 anos? </a:t>
            </a:r>
            <a:r>
              <a:rPr lang="pt-BR" sz="3600" dirty="0"/>
              <a:t/>
            </a:r>
            <a:br>
              <a:rPr lang="pt-BR" sz="3600" dirty="0"/>
            </a:br>
            <a:r>
              <a:rPr lang="pt-BR" sz="3600" dirty="0"/>
              <a:t>O trabalho doméstico, segundo a Lista TIP (das piores formas de </a:t>
            </a:r>
            <a:r>
              <a:rPr lang="pt-BR" sz="3600" dirty="0" smtClean="0"/>
              <a:t>Trabalho Infantil</a:t>
            </a:r>
            <a:r>
              <a:rPr lang="pt-BR" sz="3600" dirty="0"/>
              <a:t>), submete o trabalhador a riscos ocupacionais como esforços físicos intensos, isolamento, abuso físico, psicológico e sexual; longas jornadas de </a:t>
            </a:r>
            <a:r>
              <a:rPr lang="pt-BR" sz="3600" dirty="0" smtClean="0"/>
              <a:t>trabalho; trabalho noturno, </a:t>
            </a:r>
            <a:r>
              <a:rPr lang="pt-BR" sz="3600" dirty="0"/>
              <a:t>calor, exposição ao fogo, posições antiergonômicas e movimentos repetitivos; </a:t>
            </a:r>
            <a:r>
              <a:rPr lang="pt-BR" sz="3600" dirty="0" smtClean="0"/>
              <a:t> tracionamento </a:t>
            </a:r>
            <a:r>
              <a:rPr lang="pt-BR" sz="3600" dirty="0"/>
              <a:t>da coluna vertebral, e sobrecarga muscular. Tais riscos trazem, como possíveis consequências à saúde, afecções musculoesqueléticas (bursites, tendinites</a:t>
            </a:r>
            <a:r>
              <a:rPr lang="pt-BR" sz="3200" dirty="0"/>
              <a:t>, </a:t>
            </a:r>
            <a:r>
              <a:rPr lang="pt-BR" sz="3200" dirty="0" smtClean="0"/>
              <a:t> </a:t>
            </a:r>
            <a:endParaRPr lang="pt-BR" sz="3200" dirty="0"/>
          </a:p>
        </p:txBody>
      </p:sp>
    </p:spTree>
    <p:extLst>
      <p:ext uri="{BB962C8B-B14F-4D97-AF65-F5344CB8AC3E}">
        <p14:creationId xmlns:p14="http://schemas.microsoft.com/office/powerpoint/2010/main" val="2179240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034682"/>
          </a:xfrm>
        </p:spPr>
        <p:txBody>
          <a:bodyPr>
            <a:normAutofit fontScale="90000"/>
          </a:bodyPr>
          <a:lstStyle/>
          <a:p>
            <a:pPr algn="l"/>
            <a:r>
              <a:rPr lang="pt-BR" sz="3600" dirty="0" smtClean="0"/>
              <a:t/>
            </a:r>
            <a:br>
              <a:rPr lang="pt-BR" sz="3600" dirty="0" smtClean="0"/>
            </a:br>
            <a:r>
              <a:rPr lang="pt-BR" sz="3600" dirty="0" smtClean="0"/>
              <a:t>dorsalgias</a:t>
            </a:r>
            <a:r>
              <a:rPr lang="pt-BR" sz="3600" dirty="0"/>
              <a:t>, sinovites, tenossinovites), contusões, fraturas, ferimentos, queimaduras, ansiedade, alterações na vida familiar, transtornos do </a:t>
            </a:r>
            <a:r>
              <a:rPr lang="pt-BR" sz="3600" dirty="0" smtClean="0"/>
              <a:t>ciclo</a:t>
            </a:r>
            <a:r>
              <a:rPr lang="pt-BR" sz="3600" dirty="0"/>
              <a:t>transtornos do ciclo vigília-sono, DORT/LER, deformidades da coluna vertebral (lombalgias, lombociatalgias, escolioses, cifoses, lordoses), síndrome do esgotamento profissional e neurose profissional; traumatismos, tonturas e fobias. Tudo isso justifica a proibição. </a:t>
            </a:r>
            <a:br>
              <a:rPr lang="pt-BR" sz="3600" dirty="0"/>
            </a:br>
            <a:r>
              <a:rPr lang="pt-BR" dirty="0"/>
              <a:t/>
            </a:r>
            <a:br>
              <a:rPr lang="pt-BR" dirty="0"/>
            </a:br>
            <a:endParaRPr lang="pt-BR" dirty="0"/>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6732240" y="4725144"/>
            <a:ext cx="2016224" cy="1500167"/>
          </a:xfrm>
          <a:prstGeom prst="rect">
            <a:avLst/>
          </a:prstGeom>
          <a:noFill/>
        </p:spPr>
      </p:pic>
    </p:spTree>
    <p:extLst>
      <p:ext uri="{BB962C8B-B14F-4D97-AF65-F5344CB8AC3E}">
        <p14:creationId xmlns:p14="http://schemas.microsoft.com/office/powerpoint/2010/main" val="38249934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22714"/>
          </a:xfrm>
        </p:spPr>
        <p:txBody>
          <a:bodyPr>
            <a:normAutofit/>
          </a:bodyPr>
          <a:lstStyle/>
          <a:p>
            <a:r>
              <a:rPr lang="pt-BR" sz="2800" b="1" dirty="0" smtClean="0">
                <a:latin typeface="Calibri" pitchFamily="34" charset="0"/>
              </a:rPr>
              <a:t>6-Menor de 18 anos pode ser babá? </a:t>
            </a:r>
            <a:r>
              <a:rPr lang="pt-BR" sz="2800" dirty="0">
                <a:latin typeface="Calibri" pitchFamily="34" charset="0"/>
              </a:rPr>
              <a:t/>
            </a:r>
            <a:br>
              <a:rPr lang="pt-BR" sz="2800" dirty="0">
                <a:latin typeface="Calibri" pitchFamily="34" charset="0"/>
              </a:rPr>
            </a:br>
            <a:r>
              <a:rPr lang="pt-BR" sz="2800" dirty="0" smtClean="0">
                <a:latin typeface="Calibri" pitchFamily="34" charset="0"/>
              </a:rPr>
              <a:t>Não! Babá </a:t>
            </a:r>
            <a:r>
              <a:rPr lang="pt-BR" sz="2800" dirty="0">
                <a:latin typeface="Calibri" pitchFamily="34" charset="0"/>
              </a:rPr>
              <a:t>também é </a:t>
            </a:r>
            <a:r>
              <a:rPr lang="pt-BR" sz="2800" dirty="0" smtClean="0">
                <a:latin typeface="Calibri" pitchFamily="34" charset="0"/>
              </a:rPr>
              <a:t>empregada </a:t>
            </a:r>
            <a:r>
              <a:rPr lang="pt-BR" sz="2800" dirty="0">
                <a:latin typeface="Calibri" pitchFamily="34" charset="0"/>
              </a:rPr>
              <a:t>doméstica. Aliás, qualquer um que trabalhe para pessoa ou família, no </a:t>
            </a:r>
            <a:r>
              <a:rPr lang="pt-BR" sz="2800" dirty="0" smtClean="0">
                <a:latin typeface="Calibri" pitchFamily="34" charset="0"/>
              </a:rPr>
              <a:t>âmbito </a:t>
            </a:r>
            <a:r>
              <a:rPr lang="pt-BR" sz="2800" dirty="0">
                <a:latin typeface="Calibri" pitchFamily="34" charset="0"/>
              </a:rPr>
              <a:t>residencial, é trabalhador doméstico. Assim, nem a atividade de babá nem outra qualquer nessa situação pode ser realizada por quem ainda não completou 18 (dezoito) anos. </a:t>
            </a:r>
            <a:r>
              <a:rPr lang="pt-BR" sz="2800" dirty="0" smtClean="0">
                <a:latin typeface="Calibri" pitchFamily="34" charset="0"/>
              </a:rPr>
              <a:t/>
            </a:r>
            <a:br>
              <a:rPr lang="pt-BR" sz="2800" dirty="0" smtClean="0">
                <a:latin typeface="Calibri" pitchFamily="34" charset="0"/>
              </a:rPr>
            </a:br>
            <a:r>
              <a:rPr lang="pt-BR" sz="2800" dirty="0" smtClean="0">
                <a:latin typeface="Calibri" pitchFamily="34" charset="0"/>
              </a:rPr>
              <a:t/>
            </a:r>
            <a:br>
              <a:rPr lang="pt-BR" sz="2800" dirty="0" smtClean="0">
                <a:latin typeface="Calibri" pitchFamily="34" charset="0"/>
              </a:rPr>
            </a:br>
            <a:r>
              <a:rPr lang="pt-BR" sz="2800" dirty="0">
                <a:latin typeface="Calibri" pitchFamily="34" charset="0"/>
              </a:rPr>
              <a:t/>
            </a:r>
            <a:br>
              <a:rPr lang="pt-BR" sz="2800" dirty="0">
                <a:latin typeface="Calibri" pitchFamily="34" charset="0"/>
              </a:rPr>
            </a:br>
            <a:r>
              <a:rPr lang="pt-BR" sz="2800" b="1" dirty="0" smtClean="0">
                <a:latin typeface="Calibri" pitchFamily="34" charset="0"/>
              </a:rPr>
              <a:t>7-Quem pode conceder autorização para o menor trabalhar?</a:t>
            </a:r>
            <a:r>
              <a:rPr lang="pt-BR" sz="2800" b="1" dirty="0">
                <a:latin typeface="Calibri" pitchFamily="34" charset="0"/>
              </a:rPr>
              <a:t/>
            </a:r>
            <a:br>
              <a:rPr lang="pt-BR" sz="2800" b="1" dirty="0">
                <a:latin typeface="Calibri" pitchFamily="34" charset="0"/>
              </a:rPr>
            </a:br>
            <a:r>
              <a:rPr lang="pt-BR" sz="2800" dirty="0" smtClean="0">
                <a:latin typeface="Calibri" pitchFamily="34" charset="0"/>
              </a:rPr>
              <a:t>O Juiz do Trabalho, conforme a Emenda Constitucional nº 45/2004.</a:t>
            </a:r>
            <a:endParaRPr lang="pt-BR" sz="2800" dirty="0">
              <a:latin typeface="Calibri" pitchFamily="34" charset="0"/>
            </a:endParaRPr>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539552" y="3284984"/>
            <a:ext cx="1728192" cy="1296143"/>
          </a:xfrm>
          <a:prstGeom prst="rect">
            <a:avLst/>
          </a:prstGeom>
          <a:noFill/>
        </p:spPr>
      </p:pic>
    </p:spTree>
    <p:extLst>
      <p:ext uri="{BB962C8B-B14F-4D97-AF65-F5344CB8AC3E}">
        <p14:creationId xmlns:p14="http://schemas.microsoft.com/office/powerpoint/2010/main" val="4088553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322714"/>
          </a:xfrm>
        </p:spPr>
        <p:txBody>
          <a:bodyPr>
            <a:normAutofit/>
          </a:bodyPr>
          <a:lstStyle/>
          <a:p>
            <a:r>
              <a:rPr lang="pt-BR" sz="2400" b="1" dirty="0" smtClean="0">
                <a:latin typeface="Calibri" pitchFamily="34" charset="0"/>
              </a:rPr>
              <a:t/>
            </a:r>
            <a:br>
              <a:rPr lang="pt-BR" sz="2400" b="1" dirty="0" smtClean="0">
                <a:latin typeface="Calibri" pitchFamily="34" charset="0"/>
              </a:rPr>
            </a:br>
            <a:r>
              <a:rPr lang="pt-BR" sz="2400" b="1" dirty="0" smtClean="0">
                <a:latin typeface="Calibri" pitchFamily="34" charset="0"/>
              </a:rPr>
              <a:t/>
            </a:r>
            <a:br>
              <a:rPr lang="pt-BR" sz="2400" b="1" dirty="0" smtClean="0">
                <a:latin typeface="Calibri" pitchFamily="34" charset="0"/>
              </a:rPr>
            </a:br>
            <a:r>
              <a:rPr lang="pt-BR" sz="2400" b="1" dirty="0" smtClean="0">
                <a:latin typeface="Calibri" pitchFamily="34" charset="0"/>
              </a:rPr>
              <a:t/>
            </a:r>
            <a:br>
              <a:rPr lang="pt-BR" sz="2400" b="1" dirty="0" smtClean="0">
                <a:latin typeface="Calibri" pitchFamily="34" charset="0"/>
              </a:rPr>
            </a:br>
            <a:r>
              <a:rPr lang="pt-BR" sz="2400" b="1" dirty="0" smtClean="0">
                <a:latin typeface="Calibri" pitchFamily="34" charset="0"/>
              </a:rPr>
              <a:t>8-Se </a:t>
            </a:r>
            <a:r>
              <a:rPr lang="pt-BR" sz="2400" b="1" dirty="0">
                <a:latin typeface="Calibri" pitchFamily="34" charset="0"/>
              </a:rPr>
              <a:t>não se pode trabalhar antes dessas idades, como é que existem crianças e adolescentes trabalhando em novelas, filmes e outras atividades artísticas? </a:t>
            </a:r>
            <a:r>
              <a:rPr lang="pt-BR" sz="2400" dirty="0">
                <a:latin typeface="Calibri" pitchFamily="34" charset="0"/>
              </a:rPr>
              <a:t/>
            </a:r>
            <a:br>
              <a:rPr lang="pt-BR" sz="2400" dirty="0">
                <a:latin typeface="Calibri" pitchFamily="34" charset="0"/>
              </a:rPr>
            </a:br>
            <a:r>
              <a:rPr lang="pt-BR" sz="2400" dirty="0" smtClean="0">
                <a:latin typeface="Calibri" pitchFamily="34" charset="0"/>
              </a:rPr>
              <a:t>Há </a:t>
            </a:r>
            <a:r>
              <a:rPr lang="pt-BR" sz="2400" dirty="0">
                <a:latin typeface="Calibri" pitchFamily="34" charset="0"/>
              </a:rPr>
              <a:t>uma exceção à regra geral. O Brasil também ratificou a Convenção 138 da OIT sobre a idade mínima para admissão em emprego. A referida Convenção, no artigo 8º, diz que a autoridade competente pode, mediante licenças concedidas em casos individuais, permitir a participação em representações artísticas. Dispõe, porém, que licenças dessa natureza limitarão não apenas o número de horas de duração do emprego </a:t>
            </a:r>
            <a:r>
              <a:rPr lang="pt-BR" sz="2400" dirty="0" smtClean="0">
                <a:latin typeface="Calibri" pitchFamily="34" charset="0"/>
              </a:rPr>
              <a:t>ou </a:t>
            </a:r>
            <a:r>
              <a:rPr lang="pt-BR" sz="2400" dirty="0" smtClean="0"/>
              <a:t>trabalho, mas estabelecerão as condições em que é permitido.</a:t>
            </a:r>
            <a:endParaRPr lang="pt-BR" sz="2400" dirty="0">
              <a:latin typeface="Calibri" pitchFamily="34" charset="0"/>
            </a:endParaRPr>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3347864" y="188640"/>
            <a:ext cx="2088232" cy="1728192"/>
          </a:xfrm>
          <a:prstGeom prst="rect">
            <a:avLst/>
          </a:prstGeom>
          <a:noFill/>
        </p:spPr>
      </p:pic>
    </p:spTree>
    <p:extLst>
      <p:ext uri="{BB962C8B-B14F-4D97-AF65-F5344CB8AC3E}">
        <p14:creationId xmlns:p14="http://schemas.microsoft.com/office/powerpoint/2010/main" val="11325043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6178698"/>
          </a:xfrm>
        </p:spPr>
        <p:txBody>
          <a:bodyPr>
            <a:normAutofit/>
          </a:bodyPr>
          <a:lstStyle/>
          <a:p>
            <a:r>
              <a:rPr lang="pt-BR" sz="3200" dirty="0" smtClean="0"/>
              <a:t/>
            </a:r>
            <a:br>
              <a:rPr lang="pt-BR" sz="3200" dirty="0" smtClean="0"/>
            </a:br>
            <a:r>
              <a:rPr lang="pt-BR" sz="2800" b="1" dirty="0" smtClean="0">
                <a:latin typeface="Calibri" pitchFamily="34" charset="0"/>
              </a:rPr>
              <a:t>9-A Constituição </a:t>
            </a:r>
            <a:r>
              <a:rPr lang="pt-BR" sz="2800" b="1" dirty="0">
                <a:latin typeface="Calibri" pitchFamily="34" charset="0"/>
              </a:rPr>
              <a:t>Federal abre tal exceção? </a:t>
            </a:r>
            <a:r>
              <a:rPr lang="pt-BR" sz="2800" dirty="0">
                <a:latin typeface="Calibri" pitchFamily="34" charset="0"/>
              </a:rPr>
              <a:t/>
            </a:r>
            <a:br>
              <a:rPr lang="pt-BR" sz="2800" dirty="0">
                <a:latin typeface="Calibri" pitchFamily="34" charset="0"/>
              </a:rPr>
            </a:br>
            <a:r>
              <a:rPr lang="pt-BR" sz="2800" dirty="0">
                <a:latin typeface="Calibri" pitchFamily="34" charset="0"/>
              </a:rPr>
              <a:t>Não, mas </a:t>
            </a:r>
            <a:r>
              <a:rPr lang="pt-BR" sz="2800" dirty="0" smtClean="0">
                <a:latin typeface="Calibri" pitchFamily="34" charset="0"/>
              </a:rPr>
              <a:t>tem-se </a:t>
            </a:r>
            <a:r>
              <a:rPr lang="pt-BR" sz="2800" dirty="0">
                <a:latin typeface="Calibri" pitchFamily="34" charset="0"/>
              </a:rPr>
              <a:t>entendido que, por se tratar de norma que versa sobre direito fundamental do ser humano, a Convenção Nº 138 da OIT teria sido recepcionada pelo ordenamento jurídico brasileiro com </a:t>
            </a:r>
            <a:r>
              <a:rPr lang="pt-BR" sz="2800" dirty="0" smtClean="0">
                <a:latin typeface="Calibri" pitchFamily="34" charset="0"/>
              </a:rPr>
              <a:t>“</a:t>
            </a:r>
            <a:r>
              <a:rPr lang="pt-BR" sz="2800" i="1" dirty="0" smtClean="0">
                <a:latin typeface="Calibri" pitchFamily="34" charset="0"/>
              </a:rPr>
              <a:t>status” </a:t>
            </a:r>
            <a:r>
              <a:rPr lang="pt-BR" sz="2800" dirty="0">
                <a:latin typeface="Calibri" pitchFamily="34" charset="0"/>
              </a:rPr>
              <a:t>constitucional, ou seja, equivaleria a uma </a:t>
            </a:r>
            <a:r>
              <a:rPr lang="pt-BR" sz="2800" dirty="0" smtClean="0">
                <a:latin typeface="Calibri" pitchFamily="34" charset="0"/>
              </a:rPr>
              <a:t>Emenda </a:t>
            </a:r>
            <a:r>
              <a:rPr lang="pt-BR" sz="2800" dirty="0">
                <a:latin typeface="Calibri" pitchFamily="34" charset="0"/>
              </a:rPr>
              <a:t>C</a:t>
            </a:r>
            <a:r>
              <a:rPr lang="pt-BR" sz="2800" dirty="0" smtClean="0">
                <a:latin typeface="Calibri" pitchFamily="34" charset="0"/>
              </a:rPr>
              <a:t>onstitucional</a:t>
            </a:r>
            <a:r>
              <a:rPr lang="pt-BR" sz="2800" dirty="0">
                <a:latin typeface="Calibri" pitchFamily="34" charset="0"/>
              </a:rPr>
              <a:t>. </a:t>
            </a:r>
            <a:br>
              <a:rPr lang="pt-BR" sz="2800" dirty="0">
                <a:latin typeface="Calibri" pitchFamily="34" charset="0"/>
              </a:rPr>
            </a:br>
            <a:r>
              <a:rPr lang="pt-BR" sz="2800" b="1" dirty="0" smtClean="0">
                <a:latin typeface="Calibri" pitchFamily="34" charset="0"/>
              </a:rPr>
              <a:t>10-Quem </a:t>
            </a:r>
            <a:r>
              <a:rPr lang="pt-BR" sz="2800" b="1" dirty="0">
                <a:latin typeface="Calibri" pitchFamily="34" charset="0"/>
              </a:rPr>
              <a:t>pode </a:t>
            </a:r>
            <a:r>
              <a:rPr lang="pt-BR" sz="2800" b="1" dirty="0" smtClean="0">
                <a:latin typeface="Calibri" pitchFamily="34" charset="0"/>
              </a:rPr>
              <a:t>conceder essa </a:t>
            </a:r>
            <a:r>
              <a:rPr lang="pt-BR" sz="2800" b="1" dirty="0">
                <a:latin typeface="Calibri" pitchFamily="34" charset="0"/>
              </a:rPr>
              <a:t>autorização? </a:t>
            </a:r>
            <a:r>
              <a:rPr lang="pt-BR" sz="2800" dirty="0">
                <a:latin typeface="Calibri" pitchFamily="34" charset="0"/>
              </a:rPr>
              <a:t/>
            </a:r>
            <a:br>
              <a:rPr lang="pt-BR" sz="2800" dirty="0">
                <a:latin typeface="Calibri" pitchFamily="34" charset="0"/>
              </a:rPr>
            </a:br>
            <a:r>
              <a:rPr lang="pt-BR" sz="2800" dirty="0">
                <a:latin typeface="Calibri" pitchFamily="34" charset="0"/>
              </a:rPr>
              <a:t>Há ainda controvérsia a respeito, pois a tarefa sempre foi confiada ao Juiz da Infância e da Juventude. </a:t>
            </a:r>
          </a:p>
        </p:txBody>
      </p:sp>
      <p:pic>
        <p:nvPicPr>
          <p:cNvPr id="3" name="Picture 2" descr="S:\CPSE\2015\PETI\ARTES___DIVERSAS\catavento simbolo.jpg"/>
          <p:cNvPicPr>
            <a:picLocks noChangeAspect="1" noChangeArrowheads="1"/>
          </p:cNvPicPr>
          <p:nvPr/>
        </p:nvPicPr>
        <p:blipFill>
          <a:blip r:embed="rId2" cstate="print"/>
          <a:srcRect/>
          <a:stretch>
            <a:fillRect/>
          </a:stretch>
        </p:blipFill>
        <p:spPr bwMode="auto">
          <a:xfrm>
            <a:off x="3419872" y="188640"/>
            <a:ext cx="1512168" cy="1224136"/>
          </a:xfrm>
          <a:prstGeom prst="rect">
            <a:avLst/>
          </a:prstGeom>
          <a:noFill/>
        </p:spPr>
      </p:pic>
    </p:spTree>
    <p:extLst>
      <p:ext uri="{BB962C8B-B14F-4D97-AF65-F5344CB8AC3E}">
        <p14:creationId xmlns:p14="http://schemas.microsoft.com/office/powerpoint/2010/main" val="2570037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TotalTime>
  <Words>295</Words>
  <Application>Microsoft Office PowerPoint</Application>
  <PresentationFormat>Apresentação na tela (4:3)</PresentationFormat>
  <Paragraphs>36</Paragraphs>
  <Slides>31</Slides>
  <Notes>0</Notes>
  <HiddenSlides>0</HiddenSlides>
  <MMClips>0</MMClips>
  <ScaleCrop>false</ScaleCrop>
  <HeadingPairs>
    <vt:vector size="4" baseType="variant">
      <vt:variant>
        <vt:lpstr>Tema</vt:lpstr>
      </vt:variant>
      <vt:variant>
        <vt:i4>1</vt:i4>
      </vt:variant>
      <vt:variant>
        <vt:lpstr>Títulos de slides</vt:lpstr>
      </vt:variant>
      <vt:variant>
        <vt:i4>31</vt:i4>
      </vt:variant>
    </vt:vector>
  </HeadingPairs>
  <TitlesOfParts>
    <vt:vector size="32" baseType="lpstr">
      <vt:lpstr>Tema do Office</vt:lpstr>
      <vt:lpstr>  QUESTIONÁRIO EXTRAÍDO DA CETIJT – TST – Conselho Superior da Justiça do Trabalho  40 PERGUNTAS E RESPOSTAS SOBRE TRABALHO INFANTIL, PROTEÇÃO AO TRABALHO DECENTE DO ADOLESCENTE E APRENDIZAGEM, ELABORADAS PELA:  Comissão para Erradicação do Trabalho Infantil da Justiça do Trabalho  Tribunal Superior do Trabalho  Conselho Superior da Justiça do Trabalho.  Palestrante: Dr. Venâncio Josiel dos Santos</vt:lpstr>
      <vt:lpstr>INTRODUÇÃO: Sobre o TRABALHO INFANTIL, segundo o último CENSO do IBGE, realizado em 2010, no BRASIL foi constatada a existência de um núcleo duro de ser dissolvido. Esse núcleo é composto por: 1-Trabalho Infantil Doméstico; 2-Trabalho Infantil na Agricultura Familiar; 3-Trabalho Infantil Ilícito; 4-Trabalho Infantil Informal.   Em Campo Grande/MS, a prática dessas irregularidades trabalhistas prevalecem nas feiras-livres; nos lava-jatos; no comércio em geral; na reparação de veículos automotores e motocicletas; agricultura; pecuária; produção florestal; pescas e aquicultura; indústrias de transformação e construção.</vt:lpstr>
      <vt:lpstr>                           1- O que é trabalho infantil?   É considerado trabalho infantil, no Brasil, aquele realizado por crianças ou adolescentes com idade inferior a 16 (dezesseis) anos, a não ser na condição de aprendiz, quando a idade mínima permitida passa a ser de 14 (catorze) anos.  2-No trabalho doméstico, as idades são as mesmas?  Não. A idade mínima para o trabalho doméstico é 18 (dezoito) anos. Assim, todo trabalho doméstico realizado antes dessa idade será considerado infantil.   </vt:lpstr>
      <vt:lpstr> 3-Por que para o trabalho doméstico a idade mínima é superior a 18 anos?  Porque o Brasil ratificou a Convenção Nº 182 da Organização Internacional do Trabalho (OIT), que trata das piores formas de Trabalho Infantil, em que não se pode trabalhar antes dos 18 (dezoito) anos.  4-De que forma o Brasil ratificou a Convenção nº 182, da OIT?  Através do Decreto Nº 6.481, de 12/junho/2008, que traz uma Lista com 93 tipos dos Piores Trabalhos Infantis (LIP).   </vt:lpstr>
      <vt:lpstr>5-Qual a razão para só poder realizar trabalho doméstico após os 18 anos?  O trabalho doméstico, segundo a Lista TIP (das piores formas de Trabalho Infantil), submete o trabalhador a riscos ocupacionais como esforços físicos intensos, isolamento, abuso físico, psicológico e sexual; longas jornadas de trabalho; trabalho noturno, calor, exposição ao fogo, posições antiergonômicas e movimentos repetitivos;  tracionamento da coluna vertebral, e sobrecarga muscular. Tais riscos trazem, como possíveis consequências à saúde, afecções musculoesqueléticas (bursites, tendinites,  </vt:lpstr>
      <vt:lpstr> dorsalgias, sinovites, tenossinovites), contusões, fraturas, ferimentos, queimaduras, ansiedade, alterações na vida familiar, transtornos do ciclotranstornos do ciclo vigília-sono, DORT/LER, deformidades da coluna vertebral (lombalgias, lombociatalgias, escolioses, cifoses, lordoses), síndrome do esgotamento profissional e neurose profissional; traumatismos, tonturas e fobias. Tudo isso justifica a proibição.   </vt:lpstr>
      <vt:lpstr>6-Menor de 18 anos pode ser babá?  Não! Babá também é empregada doméstica. Aliás, qualquer um que trabalhe para pessoa ou família, no âmbito residencial, é trabalhador doméstico. Assim, nem a atividade de babá nem outra qualquer nessa situação pode ser realizada por quem ainda não completou 18 (dezoito) anos.    7-Quem pode conceder autorização para o menor trabalhar? O Juiz do Trabalho, conforme a Emenda Constitucional nº 45/2004.</vt:lpstr>
      <vt:lpstr>   8-Se não se pode trabalhar antes dessas idades, como é que existem crianças e adolescentes trabalhando em novelas, filmes e outras atividades artísticas?  Há uma exceção à regra geral. O Brasil também ratificou a Convenção 138 da OIT sobre a idade mínima para admissão em emprego. A referida Convenção, no artigo 8º, diz que a autoridade competente pode, mediante licenças concedidas em casos individuais, permitir a participação em representações artísticas. Dispõe, porém, que licenças dessa natureza limitarão não apenas o número de horas de duração do emprego ou trabalho, mas estabelecerão as condições em que é permitido.</vt:lpstr>
      <vt:lpstr> 9-A Constituição Federal abre tal exceção?  Não, mas tem-se entendido que, por se tratar de norma que versa sobre direito fundamental do ser humano, a Convenção Nº 138 da OIT teria sido recepcionada pelo ordenamento jurídico brasileiro com “status” constitucional, ou seja, equivaleria a uma Emenda Constitucional.  10-Quem pode conceder essa autorização?  Há ainda controvérsia a respeito, pois a tarefa sempre foi confiada ao Juiz da Infância e da Juventude. </vt:lpstr>
      <vt:lpstr>Entretanto, estudos recentes indicam que, depois do advento da Emenda Constitucional Nº 45/2004, que ampliou consideravelmente a competência da Justiça do Trabalho, só o Juiz do Trabalho pode apreciar a                        matéria, concedendo ou não autorização.                  11-Por que é o Juiz do Trabalho?  Ora, estando as consequências do trabalho afetas à Justiça do Trabalho, não há o que justifique que a autorização que o antecede seja dada por juiz que, depois, será incompetente para analisar tais efeitos. A questão é jurídica, de lógica, envolve a necessidade de unidade de convicção e interpretação sistemática. </vt:lpstr>
      <vt:lpstr>Qualquer relação de trabalho, seja ela ou não de emprego, será sempre apreciada por um Juiz do Trabalho. Assim, se a criança ou adolescente, no exercício de trabalho autorizado judicialmente, sofre acidente do trabalho; dano  material ou moral;  se o contratante sofre fiscalização  e sanção do Ministério do Trabalho  e Emprego; se há alguma  consequência do trabalho,  será o Juiz do Trabalho a  autoridade competente para  instruir e julgar a eventual ação ajuizada.   </vt:lpstr>
      <vt:lpstr> Não há explicação plausível para que as autorizações de trabalho que originaram tais efeitos tenham sido dadas por quem não poderá apreciá-los. Assim, não é razoável manter-se a competência do Juiz da Infância e da Juventude, conforme lhe atribuem textos infraconstitucionais que não foram recepcionados pela Emenda Constitucional º 45/2004.   </vt:lpstr>
      <vt:lpstr>                12-O Juiz do Trabalho sempre vai dar autorização quando for trabalho artístico infantil?  Não! Tais autorizações devem ser excepcionalíssimas, individuais (não podem ser coletivas), com                                                                 observância do princípio da proteção integral da criança ou do adolescente e atentando para que seus interesses sejam atendidos com prioridade absoluta sobre quaisquer outros, inclusive os de emissoras de televisão, empresas cinematográficas, teatrais, e/ou de quaisquer daqueles que sejam tomadores dos serviços. E o juiz deverá, ainda, fixar as condições em que o trabalho será exercido.  </vt:lpstr>
      <vt:lpstr>13-O juiz pode autorizar o trabalho de adolescentes, antes da idade mínima (como em ruas ou praças), quando isso for necessário para sua subsistência ou de seus familiares? Não, pois isso pode expô-los à violência, ao tráfico de drogas, à violência física, psicológica, e outras. 14-O correto não seria considerar o Trabalho Infantil apenas aqueles realizados por crianças? Não, pois o Trabalho Infantil é aquele realizado antes da idade mínima permitida por Lei, ou seja, antes dos 18 anos.</vt:lpstr>
      <vt:lpstr>   15-O trabalho noturno é permitido para quem ainda não completou os 18 anos?                                                                                                                             Não. É proibido das 22h às 5h do dia seguinte, na zona urbana. Das 21h às 5h do dia seguinte, na zona rural (se for na lavoura). E das 20h às 4h, na zona rural (se for na pecuária). </vt:lpstr>
      <vt:lpstr>16-O adolescente pode      fazer horas extras? Não. Porém, tal norma      pode ser quebrada mediante   algumas exceções. Por exemplo:  1 - Se for autorizada por Convenção ou Acordo Coletivo de Trabalho e não exceda a duas horas diárias.   2 - Essas horas não serão consideradas “horas extras”, e sim “prorrogação da jornada de trabalho!” e serão compensadas dentro da própria semana; </vt:lpstr>
      <vt:lpstr>3-Essas horas não poderão ser trabalhadas ou “compensadas” aos sábados, domingos ou feriados, mas nos dias úteis da semana;   4-O total de horas trabalhadas pelo menor não deverão ultrapassas as 44 horas semanais, mesmo com a inclusão das “horas compensadas”;   5-Não serão aceitos acordos individuais com os menores. Apenas a  Convenção ou Acordo Coletivo de Trabalho.</vt:lpstr>
      <vt:lpstr>                                   17-Quando ocorre o                                                   Trabalho em Regime Familiar?                                            R: Quando o alguém presta                                              serviços em locais nas quais                                            trabalhem exclusivamente                                      pessoas de sua família. 18-O Trabalho em Regime Familiar configura vínculo empregatício? Não, pois decorre do exercício do Poder Familiar. É regulamentado pelo art. 402, CLT; e art. 1.634, I e VII do Código Civil). 19-Que é Contrato de Aprendizagem?  É um contrato especial, escrito e com validade máxima de dois anos. </vt:lpstr>
      <vt:lpstr>20-Qual a finalidade do Contrato de Aprendizagem? Assegurar ao aprendiz técnica profissional metódica. Ou seja: deve haver um método que  alie trabalho e educação, com aumento progressivo da complexidade das atividades, para a qualificação profissional do aprendiz.  21-O Contrato de Aprendizagem é de emprego? Sim. O aprendiz já é considerado empregado. Tem a sua validade reconhecida, incluindo a anotação da CTPS. </vt:lpstr>
      <vt:lpstr>22-O aprendiz precisa frequentar a Escola? Sim. Só não terá que frequentar a Escola  se já tiver concluído o Ensino Médio. Se porventura na localidade não tiver Escola de Ensino Médio, o contrato somente será válido se ele tiver concluído o Ensino Fundamental.   23-A qualificação do aprendiz somente se dá pelo trabalho? Não. Há a necessidade de inscrição do aprendiz em programa de aprendizagem (com conteúdo pedagógico) desenvolvido sob orientação de entidade qualificada em formação técnico-profissional metódica, aliando a teoria à prática.</vt:lpstr>
      <vt:lpstr>  </vt:lpstr>
      <vt:lpstr>26-Todas as empresas têm  a obrigação de contratar  aprendizes?  Não, nem todas. Só as grandes dispensadas desse tipo de contratação as micro empresas; as empresas de pequeno porte e as entidades sem fins lucrativos que tenham por objetivo a educação profissional (Art. 11, Lei 9.841/99. Art. 14, I, Decreto 5.598/2015. Art. 429, § 1, CLT). empresas. </vt:lpstr>
      <vt:lpstr>27-Quem deve administrar a aprendizagem? As entidades integrante do Sistema Nacional de Aprendizagem, tais como:   1-Serviço Nacional de Aprendizagem Industrial (SENAI); 2-Serviço Nacional de Aprendizagem Comercial (SENAC);  3-Serviço Nacional de Aprendizagem Rural (SENAR);  4-Serviço Nacional de Aprendizagem de Transportes (SENAT);  5-Serviço Nacional de Aprendizagem de cooperativismo (SESCOOP).</vt:lpstr>
      <vt:lpstr> 28-Como também é conhecido o Sistema Nacional de Aprendizagem? Como Sistema “S”.  29-E se faltarem recursos ou vagas no Sistema “S”, para atender a todos os aprendizes? Nesse caso, a aprendizagem poderá ser ministrada por Escolas Técnicas de Educação ou por entidades sem fins lucrativos, desde que estas tenham por objetivo a assistência ao adolescente e à educação profissional, e sejam registradas no CMDCA. </vt:lpstr>
      <vt:lpstr>30-Qual o significado da Sigla CMDCA? Conselho Municipal  dos Direitos da Criança e do Adolescente.  31-É possível a contratação direta dos aprendizes, pelas empresas? Sim. As entidades sem fins lucrativos podem ser as empregadoras dos aprendizes, desde que façam o registro do respectivo contrato na CTPS.  32-Há alguma jornada especial para os aprendizes? Sim. Os aprendizes que ainda NÃO completaram o Ensino Fundamental têm jornada diária máxima de seis horas.</vt:lpstr>
      <vt:lpstr> 33-No caso do aprendiz que ainda não completou o Ensino Fundamental, pode haver prorrogação de jornada de trabalho? Não. Nesse caso, o artigo 432 da CLT proíbe toda e qualquer prorrogação.  34-E no caso do aprendiz que já completou o Ensino Fundamental? Nesse caso, o limite diário é de oito horas. Nesse período deverá estar incluído o tempo destinado à teoria.  </vt:lpstr>
      <vt:lpstr>35-As aulas teóricas devem ser ministradas na empresa? Sim. Desde que o ambiente seja adequado ao ensino e aos meios didáticos apropriados, a aprendizagem pode ser dada em forma de aulas demonstrativas no ambiente de trabalho.  36-O aprendiz tem direito ao Certificado  de Qualificação Profissional? Sim. E nesse certificado deverá conter o título e o perfil profissional para a ocupação na qual o aprendiz foi qualificado Art. 312, parágrafo único, Decreto 5.598/2005). </vt:lpstr>
      <vt:lpstr>37-O FGTS do aprendiz é igual ao dos outros trabalhadores?  Não. A lei prevê que o FGTS do aprendiz é de 2%. Isso se justifica em razão da natureza especial do contrato.  38-O aprendiz tem direito ao vale transporte? Sim. E deve abranger todos os locais aos quais o aprendiz (nessa condição) deverá comparecer, tais como: trajeto entre a residência e a empresa (e vice-versa), escola onde cursa o programa de aprendizagem, e outros. </vt:lpstr>
      <vt:lpstr>    39-O aprendiz tem direito de fazer coincidir  suas férias de trabalho com suas férias escolares?  Sim. Não só o aprendiz quanto o trabalhador menor de 18 anos têm o direito de fazer coincidir suas férias de trabalho com as férias escolares (Art. 134, § 2º, CLT).   </vt:lpstr>
      <vt:lpstr>40-O aprendiz poderá ser despedido antes de completar o prazo do contrato de trabalho?  Sim. Em quatro situações:  1-No termo previamente ajustado no contrato;  2-Quando ao aprendiz completar 24 anos (exceto se tratar-se de pessoa com deficiência);  3-Por desempenho insuficiente ou inadaptação ao trabalho;  4-Por falta disciplinar grave ou justa causa;  5-Por ausência injustificada à escola (no caso de não haver completado o Ensino Médio);  6-A pedido do próprio aprendiz. </vt:lpstr>
      <vt:lpstr>OBRIGADO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Venâncio</dc:creator>
  <cp:lastModifiedBy>Solange Satiko Mareco Mori</cp:lastModifiedBy>
  <cp:revision>96</cp:revision>
  <dcterms:created xsi:type="dcterms:W3CDTF">2015-05-08T15:53:18Z</dcterms:created>
  <dcterms:modified xsi:type="dcterms:W3CDTF">2015-06-26T18:37:35Z</dcterms:modified>
</cp:coreProperties>
</file>