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4"/>
  </p:notesMasterIdLst>
  <p:sldIdLst>
    <p:sldId id="321" r:id="rId3"/>
    <p:sldId id="317" r:id="rId4"/>
    <p:sldId id="257" r:id="rId5"/>
    <p:sldId id="326" r:id="rId6"/>
    <p:sldId id="327" r:id="rId7"/>
    <p:sldId id="328" r:id="rId8"/>
    <p:sldId id="299" r:id="rId9"/>
    <p:sldId id="329" r:id="rId10"/>
    <p:sldId id="258" r:id="rId11"/>
    <p:sldId id="283" r:id="rId12"/>
    <p:sldId id="349" r:id="rId13"/>
    <p:sldId id="281" r:id="rId14"/>
    <p:sldId id="282" r:id="rId15"/>
    <p:sldId id="264" r:id="rId16"/>
    <p:sldId id="365" r:id="rId17"/>
    <p:sldId id="352" r:id="rId18"/>
    <p:sldId id="353" r:id="rId19"/>
    <p:sldId id="367" r:id="rId20"/>
    <p:sldId id="339" r:id="rId21"/>
    <p:sldId id="340" r:id="rId22"/>
    <p:sldId id="265" r:id="rId23"/>
    <p:sldId id="333" r:id="rId24"/>
    <p:sldId id="368" r:id="rId25"/>
    <p:sldId id="311" r:id="rId26"/>
    <p:sldId id="266" r:id="rId27"/>
    <p:sldId id="267" r:id="rId28"/>
    <p:sldId id="272" r:id="rId29"/>
    <p:sldId id="271" r:id="rId30"/>
    <p:sldId id="273" r:id="rId31"/>
    <p:sldId id="277" r:id="rId32"/>
    <p:sldId id="332" r:id="rId33"/>
    <p:sldId id="345" r:id="rId34"/>
    <p:sldId id="346" r:id="rId35"/>
    <p:sldId id="279" r:id="rId36"/>
    <p:sldId id="270" r:id="rId37"/>
    <p:sldId id="278" r:id="rId38"/>
    <p:sldId id="285" r:id="rId39"/>
    <p:sldId id="357" r:id="rId40"/>
    <p:sldId id="358" r:id="rId41"/>
    <p:sldId id="360" r:id="rId42"/>
    <p:sldId id="364" r:id="rId43"/>
    <p:sldId id="322" r:id="rId44"/>
    <p:sldId id="286" r:id="rId45"/>
    <p:sldId id="369" r:id="rId46"/>
    <p:sldId id="370" r:id="rId47"/>
    <p:sldId id="371" r:id="rId48"/>
    <p:sldId id="372" r:id="rId49"/>
    <p:sldId id="373" r:id="rId50"/>
    <p:sldId id="374" r:id="rId51"/>
    <p:sldId id="375" r:id="rId52"/>
    <p:sldId id="376" r:id="rId53"/>
    <p:sldId id="377" r:id="rId54"/>
    <p:sldId id="378" r:id="rId55"/>
    <p:sldId id="379" r:id="rId56"/>
    <p:sldId id="380" r:id="rId57"/>
    <p:sldId id="381" r:id="rId58"/>
    <p:sldId id="382" r:id="rId59"/>
    <p:sldId id="383" r:id="rId60"/>
    <p:sldId id="384" r:id="rId61"/>
    <p:sldId id="385" r:id="rId62"/>
    <p:sldId id="386" r:id="rId6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souza" initials="csouz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23" autoAdjust="0"/>
  </p:normalViewPr>
  <p:slideViewPr>
    <p:cSldViewPr>
      <p:cViewPr>
        <p:scale>
          <a:sx n="76" d="100"/>
          <a:sy n="76" d="100"/>
        </p:scale>
        <p:origin x="-972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4158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8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F3389-7630-4516-98ED-AB68AE5044D0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DA007-61D5-47EE-A49A-70EB631D1D4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326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DA007-61D5-47EE-A49A-70EB631D1D49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48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49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DA007-61D5-47EE-A49A-70EB631D1D49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59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60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B0D4E-CE42-4EE7-BB3B-6F847B041C84}" type="slidenum">
              <a:rPr lang="en-GB" smtClean="0">
                <a:solidFill>
                  <a:prstClr val="black"/>
                </a:solidFill>
              </a:rPr>
              <a:pPr/>
              <a:t>61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611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DA007-61D5-47EE-A49A-70EB631D1D49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PACTO DE</a:t>
            </a:r>
            <a:r>
              <a:rPr lang="pt-BR" baseline="0" dirty="0" smtClean="0"/>
              <a:t> APRIMORAMENTO DA GESTÃO MUNICIPAL-QUADRIÊNIO 2014-2017</a:t>
            </a:r>
            <a:r>
              <a:rPr lang="pt-BR" sz="1100" baseline="0" dirty="0" smtClean="0"/>
              <a:t>, PACTUADO NA 24ª  REUNIÃO – </a:t>
            </a:r>
            <a:r>
              <a:rPr lang="pt-BR" baseline="0" dirty="0" smtClean="0"/>
              <a:t>CIT, ESTABELECIDO NO ART.23 da NOB-SUAS/2012.</a:t>
            </a:r>
          </a:p>
          <a:p>
            <a:r>
              <a:rPr lang="pt-BR" baseline="0" dirty="0" smtClean="0"/>
              <a:t>Instrumento pelo qual se materializam as metas e prioridades nacionais no âmbito do SUAS, e se constitui em mecanismo de indução de aprimoramento da gestão dos serviços, programas, projetos, e benefícios socioassistenciais.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DA007-61D5-47EE-A49A-70EB631D1D49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DA007-61D5-47EE-A49A-70EB631D1D49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B0D4E-CE42-4EE7-BB3B-6F847B041C84}" type="slidenum">
              <a:rPr lang="en-GB" smtClean="0">
                <a:solidFill>
                  <a:prstClr val="black"/>
                </a:solidFill>
              </a:rPr>
              <a:pPr/>
              <a:t>44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246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45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46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653D-E38C-44A4-BBD6-F853516B88B9}" type="slidenum">
              <a:rPr lang="en-US" smtClean="0">
                <a:solidFill>
                  <a:prstClr val="black"/>
                </a:solidFill>
              </a:rPr>
              <a:pPr/>
              <a:t>47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27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9345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690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975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40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12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364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441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989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734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89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41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400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163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74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3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818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554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572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16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31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318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07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9AE1C-83C1-438C-B2BD-2D1F5A808A82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19081-6E7E-4EF8-B8D7-3B604425CD8F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6437" y="-3103"/>
            <a:ext cx="997563" cy="6861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97563" cy="6861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538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zul.png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lum bright="-20000" contrast="54000"/>
          </a:blip>
          <a:stretch>
            <a:fillRect/>
          </a:stretch>
        </p:blipFill>
        <p:spPr>
          <a:xfrm>
            <a:off x="0" y="6237312"/>
            <a:ext cx="1897604" cy="816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Picture1.png"/>
          <p:cNvPicPr>
            <a:picLocks noChangeAspect="1"/>
          </p:cNvPicPr>
          <p:nvPr userDrawn="1"/>
        </p:nvPicPr>
        <p:blipFill rotWithShape="1">
          <a:blip r:embed="rId14" cstate="print">
            <a:lum bright="70000" contrast="-70000"/>
          </a:blip>
          <a:srcRect l="-3517" t="10667" r="31375" b="36068"/>
          <a:stretch/>
        </p:blipFill>
        <p:spPr>
          <a:xfrm>
            <a:off x="7308000" y="0"/>
            <a:ext cx="1835696" cy="206084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E27D4-E3FD-41BF-9CB2-478452FDDC3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01/12/2015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C67EB-5278-4799-9416-7ADBD702570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45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cdppsetas@setas.ms.gov.br" TargetMode="External"/><Relationship Id="rId2" Type="http://schemas.openxmlformats.org/officeDocument/2006/relationships/hyperlink" Target="mailto:cpse@sedhast.ms.gov.b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71599" y="5661248"/>
            <a:ext cx="7128793" cy="1196752"/>
          </a:xfrm>
        </p:spPr>
        <p:txBody>
          <a:bodyPr>
            <a:normAutofit fontScale="90000"/>
          </a:bodyPr>
          <a:lstStyle/>
          <a:p>
            <a:r>
              <a:rPr lang="pt-BR" sz="2800" dirty="0" smtClean="0">
                <a:ea typeface="Tahoma" pitchFamily="34" charset="0"/>
                <a:cs typeface="Tahoma" pitchFamily="34" charset="0"/>
              </a:rPr>
              <a:t>“A infância é o tempo de maior criatividade na vida de um ser humano” (J. Piaget)</a:t>
            </a:r>
            <a:endParaRPr lang="pt-BR" sz="28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 descr="C:\Users\csouza\Documents\rcbg9AGcG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836712"/>
            <a:ext cx="6984776" cy="4824536"/>
          </a:xfrm>
          <a:prstGeom prst="rect">
            <a:avLst/>
          </a:prstGeom>
          <a:noFill/>
        </p:spPr>
      </p:pic>
      <p:pic>
        <p:nvPicPr>
          <p:cNvPr id="7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71600" y="908720"/>
            <a:ext cx="7200800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endParaRPr lang="pt-BR" sz="3000" b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2009 - </a:t>
            </a:r>
            <a:r>
              <a:rPr lang="pt-BR" sz="2800" dirty="0" smtClean="0">
                <a:solidFill>
                  <a:schemeClr val="tx1"/>
                </a:solidFill>
              </a:rPr>
              <a:t>Protocolo de Gestão Integrada  de Serviços, Benefícios e Transferências de Renda </a:t>
            </a:r>
            <a:r>
              <a:rPr lang="pt-BR" sz="2800" b="1" dirty="0" smtClean="0">
                <a:solidFill>
                  <a:schemeClr val="tx1"/>
                </a:solidFill>
              </a:rPr>
              <a:t>(CIT)</a:t>
            </a:r>
            <a:r>
              <a:rPr lang="pt-BR" sz="2800" dirty="0" smtClean="0">
                <a:solidFill>
                  <a:schemeClr val="tx1"/>
                </a:solidFill>
              </a:rPr>
              <a:t>, define as responsabilidades CRAS e CREAS</a:t>
            </a:r>
          </a:p>
          <a:p>
            <a:pPr algn="just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2009 - Tipificação Nacional dos Serviços Socioassistenciais</a:t>
            </a:r>
            <a:r>
              <a:rPr lang="pt-BR" sz="2800" dirty="0" smtClean="0">
                <a:solidFill>
                  <a:schemeClr val="tx1"/>
                </a:solidFill>
              </a:rPr>
              <a:t>, define os serviços preventivos da PSB e os especializados da PSE. </a:t>
            </a: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/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36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ítulo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8" name="Espaço Reservado para Conteúdo 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3F87-8384-4016-9277-EAB8EB91E1AA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71600" y="1340768"/>
            <a:ext cx="7200900" cy="38735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3960813" y="1744663"/>
            <a:ext cx="1079500" cy="5238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SCFV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1403648" y="3140968"/>
            <a:ext cx="1528763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Equipes</a:t>
            </a:r>
            <a:r>
              <a:rPr lang="pt-BR" sz="24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Volantes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6012160" y="3140968"/>
            <a:ext cx="1727200" cy="83026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Abordagem</a:t>
            </a:r>
            <a:r>
              <a:rPr lang="pt-BR" sz="2400" dirty="0">
                <a:solidFill>
                  <a:schemeClr val="tx1"/>
                </a:solidFill>
              </a:rPr>
              <a:t> </a:t>
            </a:r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3628231" y="4437112"/>
            <a:ext cx="1591841" cy="877163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pt-BR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</a:t>
            </a:r>
          </a:p>
          <a:p>
            <a:pPr algn="ctr">
              <a:defRPr/>
            </a:pPr>
            <a:endParaRPr lang="pt-BR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5508625" y="2257425"/>
            <a:ext cx="1439863" cy="5238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PAEFI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3419475" y="2997200"/>
            <a:ext cx="237648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SUAS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1763688" y="2276872"/>
            <a:ext cx="1439862" cy="5238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PAIF</a:t>
            </a:r>
          </a:p>
        </p:txBody>
      </p:sp>
      <p:grpSp>
        <p:nvGrpSpPr>
          <p:cNvPr id="2" name="Grupo 36"/>
          <p:cNvGrpSpPr/>
          <p:nvPr/>
        </p:nvGrpSpPr>
        <p:grpSpPr>
          <a:xfrm>
            <a:off x="179512" y="44624"/>
            <a:ext cx="8928992" cy="1266851"/>
            <a:chOff x="0" y="0"/>
            <a:chExt cx="8633776" cy="1266851"/>
          </a:xfrm>
          <a:solidFill>
            <a:srgbClr val="00B050"/>
          </a:solidFill>
        </p:grpSpPr>
        <p:sp>
          <p:nvSpPr>
            <p:cNvPr id="38" name="Retângulo de cantos arredondados 37"/>
            <p:cNvSpPr/>
            <p:nvPr/>
          </p:nvSpPr>
          <p:spPr>
            <a:xfrm>
              <a:off x="0" y="0"/>
              <a:ext cx="8633776" cy="12668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etângulo 38"/>
            <p:cNvSpPr/>
            <p:nvPr/>
          </p:nvSpPr>
          <p:spPr>
            <a:xfrm>
              <a:off x="37105" y="37105"/>
              <a:ext cx="8559566" cy="119264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2865" tIns="41910" rIns="62865" bIns="41910" spcCol="1270" anchor="ctr"/>
            <a:lstStyle/>
            <a:p>
              <a:pPr algn="ctr" defTabSz="1466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33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Trabalho </a:t>
              </a:r>
              <a:r>
                <a:rPr lang="pt-BR" sz="33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Infantil</a:t>
              </a:r>
            </a:p>
            <a:p>
              <a:pPr algn="ctr" defTabSz="1466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33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Crianças, Adolescentes e suas Famílias</a:t>
              </a:r>
            </a:p>
          </p:txBody>
        </p:sp>
      </p:grpSp>
      <p:sp>
        <p:nvSpPr>
          <p:cNvPr id="20" name="CaixaDeTexto 19"/>
          <p:cNvSpPr txBox="1"/>
          <p:nvPr/>
        </p:nvSpPr>
        <p:spPr>
          <a:xfrm>
            <a:off x="666750" y="4837687"/>
            <a:ext cx="1312863" cy="7080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pt-BR" sz="1050" b="1" dirty="0"/>
          </a:p>
          <a:p>
            <a:pPr algn="ctr">
              <a:defRPr/>
            </a:pPr>
            <a:r>
              <a:rPr lang="pt-BR" b="1" dirty="0">
                <a:solidFill>
                  <a:schemeClr val="tx1"/>
                </a:solidFill>
                <a:latin typeface="Arial" charset="0"/>
              </a:rPr>
              <a:t>Educação</a:t>
            </a:r>
          </a:p>
          <a:p>
            <a:pPr algn="ctr">
              <a:defRPr/>
            </a:pPr>
            <a:endParaRPr lang="pt-BR" sz="1000" b="1" dirty="0"/>
          </a:p>
        </p:txBody>
      </p:sp>
      <p:sp>
        <p:nvSpPr>
          <p:cNvPr id="16397" name="CaixaDeTexto 40"/>
          <p:cNvSpPr txBox="1">
            <a:spLocks noChangeArrowheads="1"/>
          </p:cNvSpPr>
          <p:nvPr/>
        </p:nvSpPr>
        <p:spPr bwMode="auto">
          <a:xfrm>
            <a:off x="4383882" y="6092824"/>
            <a:ext cx="1312862" cy="60007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pt-BR" sz="700" b="1" dirty="0" smtClean="0"/>
          </a:p>
          <a:p>
            <a:pPr algn="ctr" eaLnBrk="1" hangingPunct="1">
              <a:defRPr/>
            </a:pPr>
            <a:r>
              <a:rPr lang="pt-BR" b="1" dirty="0" smtClean="0"/>
              <a:t>Trabalho</a:t>
            </a:r>
          </a:p>
          <a:p>
            <a:pPr algn="ctr" eaLnBrk="1" hangingPunct="1">
              <a:defRPr/>
            </a:pPr>
            <a:endParaRPr lang="pt-BR" sz="700" b="1" dirty="0" smtClean="0"/>
          </a:p>
        </p:txBody>
      </p:sp>
      <p:sp>
        <p:nvSpPr>
          <p:cNvPr id="16398" name="CaixaDeTexto 41"/>
          <p:cNvSpPr txBox="1">
            <a:spLocks noChangeArrowheads="1"/>
          </p:cNvSpPr>
          <p:nvPr/>
        </p:nvSpPr>
        <p:spPr bwMode="auto">
          <a:xfrm>
            <a:off x="1997377" y="5879306"/>
            <a:ext cx="1312863" cy="64611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pt-BR" sz="1000" b="1" dirty="0" smtClean="0"/>
          </a:p>
          <a:p>
            <a:pPr algn="ctr" eaLnBrk="1" hangingPunct="1">
              <a:defRPr/>
            </a:pPr>
            <a:r>
              <a:rPr lang="pt-BR" b="1" dirty="0" smtClean="0"/>
              <a:t>Saúde</a:t>
            </a:r>
          </a:p>
          <a:p>
            <a:pPr algn="ctr" eaLnBrk="1" hangingPunct="1">
              <a:defRPr/>
            </a:pPr>
            <a:endParaRPr lang="pt-BR" sz="800" b="1" dirty="0" smtClean="0"/>
          </a:p>
        </p:txBody>
      </p:sp>
      <p:sp>
        <p:nvSpPr>
          <p:cNvPr id="16399" name="CaixaDeTexto 42"/>
          <p:cNvSpPr txBox="1">
            <a:spLocks noChangeArrowheads="1"/>
          </p:cNvSpPr>
          <p:nvPr/>
        </p:nvSpPr>
        <p:spPr bwMode="auto">
          <a:xfrm>
            <a:off x="6948488" y="5128902"/>
            <a:ext cx="1367928" cy="64633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b="1" dirty="0" smtClean="0"/>
              <a:t>Esporte e Lazer</a:t>
            </a:r>
          </a:p>
        </p:txBody>
      </p:sp>
      <p:cxnSp>
        <p:nvCxnSpPr>
          <p:cNvPr id="3" name="Conector de seta reta 2"/>
          <p:cNvCxnSpPr/>
          <p:nvPr/>
        </p:nvCxnSpPr>
        <p:spPr>
          <a:xfrm flipV="1">
            <a:off x="1998663" y="5324475"/>
            <a:ext cx="1611312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H="1" flipV="1">
            <a:off x="5040313" y="5349875"/>
            <a:ext cx="1547812" cy="74295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 flipV="1">
            <a:off x="3419475" y="5349875"/>
            <a:ext cx="792163" cy="74295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/>
          <p:nvPr/>
        </p:nvCxnSpPr>
        <p:spPr>
          <a:xfrm flipH="1" flipV="1">
            <a:off x="4745038" y="5314950"/>
            <a:ext cx="295275" cy="887413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41"/>
          <p:cNvSpPr txBox="1">
            <a:spLocks noChangeArrowheads="1"/>
          </p:cNvSpPr>
          <p:nvPr/>
        </p:nvSpPr>
        <p:spPr bwMode="auto">
          <a:xfrm>
            <a:off x="6588125" y="5956140"/>
            <a:ext cx="1312863" cy="49244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b="1" dirty="0" smtClean="0"/>
              <a:t>Cultura</a:t>
            </a:r>
          </a:p>
          <a:p>
            <a:pPr algn="ctr" eaLnBrk="1" hangingPunct="1">
              <a:defRPr/>
            </a:pPr>
            <a:endParaRPr lang="pt-BR" sz="800" b="1" dirty="0" smtClean="0"/>
          </a:p>
        </p:txBody>
      </p:sp>
      <p:cxnSp>
        <p:nvCxnSpPr>
          <p:cNvPr id="25" name="Conector de seta reta 24"/>
          <p:cNvCxnSpPr/>
          <p:nvPr/>
        </p:nvCxnSpPr>
        <p:spPr>
          <a:xfrm flipH="1" flipV="1">
            <a:off x="5372100" y="5324475"/>
            <a:ext cx="1455738" cy="2540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449288"/>
            <a:ext cx="7344816" cy="64087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pt-BR" sz="2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BR" b="1" dirty="0" smtClean="0">
                <a:solidFill>
                  <a:schemeClr val="tx1"/>
                </a:solidFill>
              </a:rPr>
              <a:t>PETI e Proteção Social Básica</a:t>
            </a:r>
          </a:p>
          <a:p>
            <a:pPr marL="0" indent="0" algn="ctr">
              <a:buNone/>
            </a:pPr>
            <a:endParaRPr lang="pt-BR" b="1" dirty="0" smtClean="0">
              <a:solidFill>
                <a:schemeClr val="tx1"/>
              </a:solidFill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 </a:t>
            </a:r>
            <a:r>
              <a:rPr lang="pt-BR" sz="2800" b="1" dirty="0" smtClean="0">
                <a:solidFill>
                  <a:schemeClr val="tx1"/>
                </a:solidFill>
              </a:rPr>
              <a:t>PSB </a:t>
            </a:r>
            <a:r>
              <a:rPr lang="pt-BR" sz="2800" dirty="0" smtClean="0">
                <a:solidFill>
                  <a:schemeClr val="tx1"/>
                </a:solidFill>
              </a:rPr>
              <a:t>tem o objetivo de prevenir situações de risco, por meio de programas, projetos, benefícios, serviços às famílias.</a:t>
            </a:r>
          </a:p>
          <a:p>
            <a:pPr marL="0" indent="0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Tem papel fundamental na prevenção e reincidência da prática de trabalho infantil, através do </a:t>
            </a:r>
            <a:r>
              <a:rPr lang="pt-BR" sz="2800" b="1" dirty="0" smtClean="0">
                <a:solidFill>
                  <a:schemeClr val="tx1"/>
                </a:solidFill>
              </a:rPr>
              <a:t>PAIF/SCFV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11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pt-BR" sz="30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3000" b="1" dirty="0" smtClean="0">
                <a:solidFill>
                  <a:schemeClr val="tx1"/>
                </a:solidFill>
              </a:rPr>
              <a:t>PETI e Proteção Social Especial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PSE</a:t>
            </a:r>
            <a:r>
              <a:rPr lang="pt-BR" sz="2800" dirty="0" smtClean="0">
                <a:solidFill>
                  <a:schemeClr val="tx1"/>
                </a:solidFill>
              </a:rPr>
              <a:t> destinam-se a famílias e indivíduos em situação de risco pessoal e social  e/ou violação de direitos</a:t>
            </a:r>
          </a:p>
          <a:p>
            <a:pPr algn="just">
              <a:buFont typeface="Wingdings" pitchFamily="2" charset="2"/>
              <a:buChar char="Ø"/>
            </a:pPr>
            <a:endParaRPr lang="pt-BR" sz="28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CREAS</a:t>
            </a:r>
            <a:r>
              <a:rPr lang="pt-BR" sz="2800" dirty="0" smtClean="0">
                <a:solidFill>
                  <a:schemeClr val="tx1"/>
                </a:solidFill>
              </a:rPr>
              <a:t> – PAEFI e Serviço Especializado em Abordagem Social, contribuem diretamente para o enfrentamento ao trabalho precoce.</a:t>
            </a:r>
          </a:p>
          <a:p>
            <a:pPr algn="just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O </a:t>
            </a:r>
            <a:r>
              <a:rPr lang="pt-BR" sz="2800" b="1" dirty="0" smtClean="0">
                <a:solidFill>
                  <a:schemeClr val="tx1"/>
                </a:solidFill>
              </a:rPr>
              <a:t>Trabalho Infantil </a:t>
            </a:r>
            <a:r>
              <a:rPr lang="pt-BR" sz="2800" dirty="0" smtClean="0">
                <a:solidFill>
                  <a:schemeClr val="tx1"/>
                </a:solidFill>
              </a:rPr>
              <a:t>constitui-se violação de direitos, devendo estar vinculado à PSE</a:t>
            </a:r>
            <a:r>
              <a:rPr lang="pt-BR" sz="3000" dirty="0" smtClean="0">
                <a:solidFill>
                  <a:schemeClr val="tx1"/>
                </a:solidFill>
              </a:rPr>
              <a:t>. </a:t>
            </a:r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sz="3000" dirty="0" smtClean="0"/>
              <a:t/>
            </a:r>
            <a:br>
              <a:rPr lang="pt-BR" sz="3000" dirty="0" smtClean="0"/>
            </a:br>
            <a:endParaRPr lang="pt-BR" sz="3000" dirty="0"/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5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764704"/>
            <a:ext cx="7272808" cy="60932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O </a:t>
            </a:r>
            <a:r>
              <a:rPr lang="pt-BR" sz="2800" b="1" dirty="0" smtClean="0">
                <a:solidFill>
                  <a:schemeClr val="tx1"/>
                </a:solidFill>
              </a:rPr>
              <a:t>PAEFI</a:t>
            </a:r>
            <a:r>
              <a:rPr lang="pt-BR" sz="2800" dirty="0" smtClean="0">
                <a:solidFill>
                  <a:schemeClr val="tx1"/>
                </a:solidFill>
              </a:rPr>
              <a:t> procederá ao acompanhamento familiar, visando a imediata retirada da criança/adolescente do trabalho.</a:t>
            </a:r>
          </a:p>
          <a:p>
            <a:pPr algn="just">
              <a:buFont typeface="Wingdings" pitchFamily="2" charset="2"/>
              <a:buChar char="Ø"/>
            </a:pPr>
            <a:endParaRPr lang="pt-BR" sz="2800" dirty="0" smtClean="0"/>
          </a:p>
          <a:p>
            <a:pPr marL="0" indent="0" algn="just">
              <a:buNone/>
            </a:pPr>
            <a:endParaRPr lang="pt-BR" sz="28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Após a intervenção do </a:t>
            </a:r>
            <a:r>
              <a:rPr lang="pt-BR" sz="2800" b="1" dirty="0" smtClean="0">
                <a:solidFill>
                  <a:schemeClr val="tx1"/>
                </a:solidFill>
              </a:rPr>
              <a:t>PAEFI</a:t>
            </a:r>
            <a:r>
              <a:rPr lang="pt-BR" sz="2800" dirty="0" smtClean="0">
                <a:solidFill>
                  <a:schemeClr val="tx1"/>
                </a:solidFill>
              </a:rPr>
              <a:t>,  a família deve ser encaminhada ao </a:t>
            </a:r>
            <a:r>
              <a:rPr lang="pt-BR" sz="2800" b="1" dirty="0" smtClean="0">
                <a:solidFill>
                  <a:schemeClr val="tx1"/>
                </a:solidFill>
              </a:rPr>
              <a:t>CRAS/PAIF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97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081186" y="908787"/>
            <a:ext cx="7081836" cy="587652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</a:rPr>
              <a:t>                           </a:t>
            </a:r>
            <a:r>
              <a:rPr lang="pt-BR" sz="3600" b="1" dirty="0" smtClean="0">
                <a:solidFill>
                  <a:schemeClr val="tx1"/>
                </a:solidFill>
              </a:rPr>
              <a:t>                   </a:t>
            </a:r>
            <a:endParaRPr lang="pt-BR" dirty="0" smtClean="0"/>
          </a:p>
          <a:p>
            <a:pPr algn="ctr"/>
            <a:r>
              <a:rPr lang="pt-BR" sz="3900" b="1" dirty="0">
                <a:solidFill>
                  <a:schemeClr val="tx1"/>
                </a:solidFill>
              </a:rPr>
              <a:t>Contexto Histórico: Avanços na Estruturação do SUAS </a:t>
            </a:r>
            <a:endParaRPr lang="pt-BR" sz="39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t-BR" sz="39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sz="3500" dirty="0">
                <a:solidFill>
                  <a:schemeClr val="tx1"/>
                </a:solidFill>
              </a:rPr>
              <a:t>O PETI é incorporado na LOAS, como programa de “...caráter </a:t>
            </a:r>
            <a:r>
              <a:rPr lang="pt-BR" sz="3500" dirty="0" err="1">
                <a:solidFill>
                  <a:schemeClr val="tx1"/>
                </a:solidFill>
              </a:rPr>
              <a:t>intersetorial</a:t>
            </a:r>
            <a:r>
              <a:rPr lang="pt-BR" sz="3500" dirty="0">
                <a:solidFill>
                  <a:schemeClr val="tx1"/>
                </a:solidFill>
              </a:rPr>
              <a:t>, integrante da PNAS, que, no âmbito do SUAS, foi consolidado com as ações que compreendem: -Transferência de renda às famílias; -Trabalho social com famílias; -Oferta de serviços socioeducativos para crianças e adolescentes. </a:t>
            </a:r>
          </a:p>
          <a:p>
            <a:pPr algn="just"/>
            <a:endParaRPr lang="pt-BR" sz="35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179512" y="2780928"/>
            <a:ext cx="936104" cy="10081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/>
              <a:t>2011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7480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971600" y="764704"/>
            <a:ext cx="7272808" cy="55707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Font typeface="Arial" charset="0"/>
              <a:buNone/>
              <a:defRPr/>
            </a:pPr>
            <a:endParaRPr lang="pt-BR" sz="2800" b="1" dirty="0" smtClean="0">
              <a:latin typeface="Calibri" pitchFamily="34" charset="0"/>
              <a:cs typeface="Aharoni" pitchFamily="2" charset="-79"/>
            </a:endParaRPr>
          </a:p>
          <a:p>
            <a:pPr algn="ctr">
              <a:buFont typeface="Arial" charset="0"/>
              <a:buNone/>
              <a:defRPr/>
            </a:pPr>
            <a:endParaRPr lang="pt-BR" sz="2800" b="1" dirty="0" smtClean="0">
              <a:latin typeface="Calibri" pitchFamily="34" charset="0"/>
              <a:cs typeface="Aharoni" pitchFamily="2" charset="-79"/>
            </a:endParaRPr>
          </a:p>
          <a:p>
            <a:pPr algn="ctr">
              <a:buFont typeface="Arial" charset="0"/>
              <a:buNone/>
              <a:defRPr/>
            </a:pPr>
            <a:r>
              <a:rPr lang="pt-BR" sz="3200" b="1" dirty="0" smtClean="0">
                <a:latin typeface="Calibri" pitchFamily="34" charset="0"/>
                <a:cs typeface="Aharoni" pitchFamily="2" charset="-79"/>
              </a:rPr>
              <a:t>PETI – Contextualizando o Redesenho </a:t>
            </a:r>
          </a:p>
          <a:p>
            <a:pPr algn="ctr">
              <a:buFont typeface="Arial" charset="0"/>
              <a:buNone/>
              <a:defRPr/>
            </a:pPr>
            <a:endParaRPr lang="pt-BR" sz="3200" b="1" dirty="0" smtClean="0">
              <a:latin typeface="Calibri" pitchFamily="34" charset="0"/>
              <a:cs typeface="Aharoni" pitchFamily="2" charset="-79"/>
            </a:endParaRPr>
          </a:p>
          <a:p>
            <a:pPr algn="ctr">
              <a:buFont typeface="Arial" charset="0"/>
              <a:buNone/>
              <a:defRPr/>
            </a:pPr>
            <a:r>
              <a:rPr lang="pt-BR" sz="3200" b="1" dirty="0" smtClean="0">
                <a:latin typeface="Calibri" pitchFamily="34" charset="0"/>
                <a:cs typeface="Aharoni" pitchFamily="2" charset="-79"/>
              </a:rPr>
              <a:t>Novo cenário  </a:t>
            </a:r>
          </a:p>
          <a:p>
            <a:pPr>
              <a:buFont typeface="Arial" charset="0"/>
              <a:buNone/>
              <a:defRPr/>
            </a:pPr>
            <a:r>
              <a:rPr lang="pt-BR" sz="2800" dirty="0" smtClean="0">
                <a:latin typeface="Calibri" pitchFamily="34" charset="0"/>
                <a:cs typeface="Aharoni" pitchFamily="2" charset="-79"/>
              </a:rPr>
              <a:t>2013/2014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haroni" pitchFamily="2" charset="-79"/>
              </a:rPr>
              <a:t>Avanços na estruturação do SUAS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pt-BR" sz="2800" dirty="0" smtClean="0">
                <a:latin typeface="Calibri" pitchFamily="34" charset="0"/>
                <a:cs typeface="Aharoni" pitchFamily="2" charset="-79"/>
              </a:rPr>
              <a:t>Reordenamento do SCFV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haroni" pitchFamily="2" charset="-79"/>
              </a:rPr>
              <a:t>Mudanças </a:t>
            </a:r>
            <a:r>
              <a:rPr lang="pt-BR" sz="2800" dirty="0" smtClean="0">
                <a:solidFill>
                  <a:srgbClr val="FF0000"/>
                </a:solidFill>
                <a:latin typeface="Calibri" pitchFamily="34" charset="0"/>
                <a:cs typeface="Aharoni" pitchFamily="2" charset="-79"/>
              </a:rPr>
              <a:t> NO CONTEXTO </a:t>
            </a:r>
            <a:r>
              <a:rPr lang="pt-BR" sz="2800" dirty="0" smtClean="0">
                <a:latin typeface="Calibri" pitchFamily="34" charset="0"/>
                <a:cs typeface="Aharoni" pitchFamily="2" charset="-79"/>
              </a:rPr>
              <a:t>trabalho infantil no Brasil.</a:t>
            </a:r>
            <a:endParaRPr lang="pt-BR" sz="3200" b="1" dirty="0" smtClean="0">
              <a:latin typeface="Calibri" pitchFamily="34" charset="0"/>
              <a:cs typeface="Aharoni" pitchFamily="2" charset="-79"/>
            </a:endParaRPr>
          </a:p>
          <a:p>
            <a:pPr lvl="1">
              <a:defRPr/>
            </a:pPr>
            <a:endParaRPr lang="pt-BR" sz="3200" b="1" dirty="0" smtClean="0">
              <a:latin typeface="Calibri" pitchFamily="34" charset="0"/>
              <a:cs typeface="Aharoni" pitchFamily="2" charset="-79"/>
            </a:endParaRPr>
          </a:p>
          <a:p>
            <a:pPr lvl="1">
              <a:defRPr/>
            </a:pPr>
            <a:endParaRPr lang="pt-BR" sz="3200" b="1" dirty="0" smtClean="0">
              <a:latin typeface="Rockwell Extra Bold" pitchFamily="18" charset="0"/>
              <a:cs typeface="Aharoni" pitchFamily="2" charset="-79"/>
            </a:endParaRPr>
          </a:p>
        </p:txBody>
      </p:sp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pt-BR" dirty="0" smtClean="0">
                <a:latin typeface="Arial" charset="0"/>
                <a:cs typeface="Arial" charset="0"/>
              </a:rPr>
              <a:t>O </a:t>
            </a:r>
            <a:r>
              <a:rPr lang="pt-BR" b="1" dirty="0" smtClean="0">
                <a:solidFill>
                  <a:srgbClr val="4436F4"/>
                </a:solidFill>
                <a:latin typeface="Arial" charset="0"/>
                <a:cs typeface="Arial" charset="0"/>
              </a:rPr>
              <a:t>Censo Demográfico 2010</a:t>
            </a:r>
            <a:r>
              <a:rPr lang="pt-BR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pt-BR" dirty="0" smtClean="0">
                <a:latin typeface="Arial" charset="0"/>
                <a:cs typeface="Arial" charset="0"/>
              </a:rPr>
              <a:t>mostrou declínio do trabalho infantil para o Brasil, mas  trouxe dois alertas:</a:t>
            </a:r>
          </a:p>
          <a:p>
            <a:pPr>
              <a:buFontTx/>
              <a:buChar char="-"/>
            </a:pPr>
            <a:endParaRPr lang="pt-BR" dirty="0" smtClean="0">
              <a:latin typeface="Arial" charset="0"/>
              <a:cs typeface="Arial" charset="0"/>
            </a:endParaRPr>
          </a:p>
          <a:p>
            <a:pPr>
              <a:buFontTx/>
              <a:buChar char="-"/>
            </a:pPr>
            <a:r>
              <a:rPr lang="pt-BR" dirty="0" smtClean="0">
                <a:latin typeface="Arial" charset="0"/>
                <a:cs typeface="Arial" charset="0"/>
              </a:rPr>
              <a:t>a </a:t>
            </a:r>
            <a:r>
              <a:rPr lang="pt-BR" dirty="0" smtClean="0">
                <a:solidFill>
                  <a:srgbClr val="FF0000"/>
                </a:solidFill>
                <a:latin typeface="Arial" charset="0"/>
                <a:cs typeface="Arial" charset="0"/>
                <a:hlinkClick r:id="rId2" action="ppaction://hlinksldjump"/>
              </a:rPr>
              <a:t>redução foi mais lenta para crianças e adolescentes </a:t>
            </a:r>
            <a:r>
              <a:rPr lang="pt-BR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pt-BR" dirty="0" smtClean="0">
                <a:latin typeface="Arial" charset="0"/>
                <a:cs typeface="Arial" charset="0"/>
              </a:rPr>
              <a:t>de 10 a 15 anos (10,8%) </a:t>
            </a:r>
            <a:br>
              <a:rPr lang="pt-BR" dirty="0" smtClean="0">
                <a:latin typeface="Arial" charset="0"/>
                <a:cs typeface="Arial" charset="0"/>
              </a:rPr>
            </a:br>
            <a:r>
              <a:rPr lang="pt-BR" dirty="0" smtClean="0">
                <a:latin typeface="Arial" charset="0"/>
                <a:cs typeface="Arial" charset="0"/>
              </a:rPr>
              <a:t>-a expressiva </a:t>
            </a:r>
            <a:r>
              <a:rPr lang="pt-BR" b="1" dirty="0" smtClean="0">
                <a:latin typeface="Arial" charset="0"/>
                <a:cs typeface="Arial" charset="0"/>
              </a:rPr>
              <a:t>redução verificada no Nordeste</a:t>
            </a:r>
            <a:r>
              <a:rPr lang="pt-BR" dirty="0" smtClean="0">
                <a:latin typeface="Arial" charset="0"/>
                <a:cs typeface="Arial" charset="0"/>
              </a:rPr>
              <a:t> não ocorreu nas demais regiões, tendo sido registrada ampliação do trabalho infantil no Norte e no Centro Oeste e elevada concentração nas regiões Sul e Sudeste.</a:t>
            </a:r>
          </a:p>
          <a:p>
            <a:pPr>
              <a:buFontTx/>
              <a:buChar char="-"/>
            </a:pPr>
            <a:endParaRPr lang="pt-BR" dirty="0" smtClean="0">
              <a:latin typeface="Arial" charset="0"/>
              <a:cs typeface="Arial" charset="0"/>
            </a:endParaRPr>
          </a:p>
          <a:p>
            <a:endParaRPr lang="pt-B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2204864"/>
            <a:ext cx="9144000" cy="46531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764704"/>
            <a:ext cx="7488832" cy="60932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ctr">
              <a:defRPr/>
            </a:pPr>
            <a:r>
              <a:rPr lang="pt-BR" altLang="pt-BR" sz="2800" b="1" dirty="0" smtClean="0">
                <a:solidFill>
                  <a:schemeClr val="tx1"/>
                </a:solidFill>
              </a:rPr>
              <a:t>Principais Ocupações com presença de Trabalho Infantil  (73%)  com exigência de ações diferenciadas de  enfrentamento (IBGE/Censo 2010)</a:t>
            </a:r>
            <a:endParaRPr lang="pt-BR" sz="2800" b="1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400" dirty="0" smtClean="0"/>
              <a:t>Agricultura - 41%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t-BR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400" dirty="0" smtClean="0"/>
              <a:t>Comércio, reparação (veículos, equipamentos domésticos, etc.) - 17%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t-BR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400" dirty="0" smtClean="0"/>
              <a:t>Industria de Transformação (alimentação, vestuário, calçados, etc.) – 7%</a:t>
            </a:r>
          </a:p>
          <a:p>
            <a:pPr marL="514350" indent="-514350" algn="just">
              <a:buFont typeface="+mj-lt"/>
              <a:buAutoNum type="arabicPeriod"/>
              <a:defRPr/>
            </a:pPr>
            <a:endParaRPr lang="pt-BR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400" dirty="0" smtClean="0"/>
              <a:t>Serviços domésticos – 8%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t-BR" sz="2400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400" dirty="0" smtClean="0"/>
              <a:t>Lixões – 0,44%</a:t>
            </a:r>
            <a:endParaRPr lang="pt-BR" sz="2400" dirty="0"/>
          </a:p>
        </p:txBody>
      </p:sp>
      <p:pic>
        <p:nvPicPr>
          <p:cNvPr id="3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370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43608" y="733246"/>
            <a:ext cx="7056784" cy="61247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800" b="1" dirty="0" smtClean="0">
                <a:solidFill>
                  <a:schemeClr val="tx1"/>
                </a:solidFill>
              </a:rPr>
              <a:t>SINTESE DO DIAGNÓSTICO</a:t>
            </a:r>
          </a:p>
          <a:p>
            <a:pPr algn="just">
              <a:defRPr/>
            </a:pPr>
            <a:r>
              <a:rPr lang="pt-BR" sz="2800" dirty="0" smtClean="0"/>
              <a:t>O Brasil tem agenda pública para a erradicação do trabalho infantil desde os anos 90 e apresentou bons resultados, mas vem perdendo fôlego na sua capacidade de avançar.</a:t>
            </a:r>
          </a:p>
          <a:p>
            <a:pPr algn="just">
              <a:defRPr/>
            </a:pPr>
            <a:r>
              <a:rPr lang="pt-BR" sz="2800" dirty="0" smtClean="0"/>
              <a:t> Entre as principais causas pode-se destacar:</a:t>
            </a:r>
          </a:p>
          <a:p>
            <a:pPr algn="just">
              <a:defRPr/>
            </a:pPr>
            <a:endParaRPr lang="pt-BR" sz="2800" dirty="0" smtClean="0"/>
          </a:p>
          <a:p>
            <a:pPr lvl="1" algn="just">
              <a:buFont typeface="Wingdings" pitchFamily="2" charset="2"/>
              <a:buChar char="Ø"/>
              <a:defRPr/>
            </a:pPr>
            <a:r>
              <a:rPr lang="pt-BR" sz="2800" u="sng" dirty="0" smtClean="0"/>
              <a:t>Ampliação da rede de proteção social e melhora no acompanhamento das crianças</a:t>
            </a:r>
            <a:r>
              <a:rPr lang="pt-BR" sz="2800" dirty="0" smtClean="0"/>
              <a:t> por meio do </a:t>
            </a:r>
            <a:r>
              <a:rPr lang="pt-BR" sz="2800" b="1" dirty="0" smtClean="0"/>
              <a:t>PBF,</a:t>
            </a:r>
            <a:r>
              <a:rPr lang="pt-BR" sz="2800" dirty="0" smtClean="0"/>
              <a:t> retardou a entrada no mundo do trabalho, diminuindo horas trabalhadas, </a:t>
            </a:r>
            <a:r>
              <a:rPr lang="pt-BR" sz="2800" u="sng" dirty="0" smtClean="0"/>
              <a:t>mas não alterou a decisão de muitos adolescentes de buscar trabalho e acesso a recursos</a:t>
            </a:r>
            <a:r>
              <a:rPr lang="pt-BR" sz="2800" dirty="0" smtClean="0"/>
              <a:t>;</a:t>
            </a:r>
          </a:p>
        </p:txBody>
      </p:sp>
      <p:pic>
        <p:nvPicPr>
          <p:cNvPr id="5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764704"/>
            <a:ext cx="7272808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pt-BR" b="1" u="sng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pt-BR" sz="36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4800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buNone/>
            </a:pPr>
            <a:r>
              <a:rPr lang="pt-BR" sz="4800" dirty="0" smtClean="0">
                <a:solidFill>
                  <a:schemeClr val="tx1"/>
                </a:solidFill>
              </a:rPr>
              <a:t>Programa de Erradicação do Trabalho Infantil - PETI</a:t>
            </a:r>
            <a:endParaRPr lang="pt-BR" sz="4800" dirty="0">
              <a:solidFill>
                <a:schemeClr val="tx1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7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764704"/>
            <a:ext cx="7128792" cy="60932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just">
              <a:buFont typeface="Wingdings" pitchFamily="2" charset="2"/>
              <a:buChar char="Ø"/>
              <a:defRPr/>
            </a:pPr>
            <a:r>
              <a:rPr lang="pt-BR" sz="2800" dirty="0" smtClean="0"/>
              <a:t>40% do trabalho infantil  não se relaciona diretamente à subsistência da família;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pt-BR" sz="2800" dirty="0" smtClean="0"/>
          </a:p>
          <a:p>
            <a:pPr lvl="1" algn="just">
              <a:buFont typeface="Wingdings" pitchFamily="2" charset="2"/>
              <a:buChar char="Ø"/>
              <a:defRPr/>
            </a:pPr>
            <a:r>
              <a:rPr lang="pt-BR" sz="2800" dirty="0" smtClean="0"/>
              <a:t>Diminuição do trabalho em empresas, e ocorrência do trabalho no âmbito familiar e dos empreendimentos informais;</a:t>
            </a:r>
          </a:p>
          <a:p>
            <a:pPr lvl="1" algn="just">
              <a:buFont typeface="Arial" charset="0"/>
              <a:buChar char="•"/>
              <a:defRPr/>
            </a:pPr>
            <a:endParaRPr lang="pt-BR" sz="2800" dirty="0" smtClean="0"/>
          </a:p>
          <a:p>
            <a:pPr lvl="1" algn="just">
              <a:buFont typeface="Wingdings" pitchFamily="2" charset="2"/>
              <a:buChar char="Ø"/>
              <a:defRPr/>
            </a:pPr>
            <a:r>
              <a:rPr lang="pt-BR" sz="2800" dirty="0" smtClean="0"/>
              <a:t>Aumento do trabalho infantil nas regiões metropolitanas;</a:t>
            </a:r>
          </a:p>
          <a:p>
            <a:pPr lvl="1" algn="just">
              <a:defRPr/>
            </a:pPr>
            <a:endParaRPr lang="pt-BR" sz="2800" dirty="0" smtClean="0"/>
          </a:p>
          <a:p>
            <a:pPr lvl="1" algn="just">
              <a:buFont typeface="Wingdings" pitchFamily="2" charset="2"/>
              <a:buChar char="Ø"/>
              <a:defRPr/>
            </a:pPr>
            <a:r>
              <a:rPr lang="pt-BR" sz="2800" dirty="0" smtClean="0"/>
              <a:t>Necessidade de adoção de novas articulações entre sociedade e governo para avançar na erradicação do fenômeno por meio de novas ações públicas.</a:t>
            </a:r>
          </a:p>
        </p:txBody>
      </p:sp>
      <p:pic>
        <p:nvPicPr>
          <p:cNvPr id="3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764704"/>
            <a:ext cx="7128792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2800" dirty="0" smtClean="0">
                <a:solidFill>
                  <a:schemeClr val="tx1"/>
                </a:solidFill>
              </a:rPr>
              <a:t>O </a:t>
            </a:r>
            <a:r>
              <a:rPr lang="pt-BR" sz="2800" b="1" dirty="0" smtClean="0">
                <a:solidFill>
                  <a:schemeClr val="tx1"/>
                </a:solidFill>
              </a:rPr>
              <a:t>PETI </a:t>
            </a:r>
            <a:r>
              <a:rPr lang="pt-BR" sz="2800" dirty="0" smtClean="0">
                <a:solidFill>
                  <a:schemeClr val="tx1"/>
                </a:solidFill>
              </a:rPr>
              <a:t>passa por um redesenho pactuado na CIT e aprovado no CNAS, visando adequar o foco do Programa por meio das Resoluções   nº5 da CIT e nº 08 do CNAS/2013</a:t>
            </a:r>
          </a:p>
          <a:p>
            <a:pPr algn="just">
              <a:buNone/>
            </a:pPr>
            <a:r>
              <a:rPr lang="pt-BR" sz="2800" dirty="0" smtClean="0">
                <a:solidFill>
                  <a:schemeClr val="tx1"/>
                </a:solidFill>
              </a:rPr>
              <a:t>     Nº 01 da CIT e nº10 do CNAS/2014.</a:t>
            </a:r>
          </a:p>
          <a:p>
            <a:pPr algn="just"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à intensificação da prevenção e a erradicação do trabalho infantil por meio de ações estratégicas intersetoriais voltadas ao enfrentamento das novas incidências de atividades identificadas;</a:t>
            </a:r>
          </a:p>
          <a:p>
            <a:pPr algn="just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pt-BR" sz="2800" dirty="0" smtClean="0"/>
          </a:p>
          <a:p>
            <a:pPr algn="just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5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552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06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971600" y="764704"/>
            <a:ext cx="7258000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Ø"/>
            </a:pPr>
            <a:endParaRPr lang="pt-BR" sz="2800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ao fortalecimento da estruturação da gestão do PETI no SUAS;</a:t>
            </a:r>
          </a:p>
          <a:p>
            <a:pPr>
              <a:buNone/>
            </a:pPr>
            <a:endParaRPr lang="pt-BR" sz="2800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/>
              <a:t>Redimensionar o cofinanciamento, nivelando por porte os valores repassados aos municípios;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/>
              <a:t>Potencializar as ações estratégicas com foco na erradicação do trabalho infantil.</a:t>
            </a:r>
          </a:p>
          <a:p>
            <a:endParaRPr lang="pt-BR" dirty="0" smtClean="0"/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552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764704"/>
            <a:ext cx="7056784" cy="52565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4800" b="1" dirty="0" smtClean="0">
                <a:latin typeface="Calibri" pitchFamily="34" charset="0"/>
              </a:rPr>
              <a:t>Redesenho do PETI</a:t>
            </a:r>
          </a:p>
          <a:p>
            <a:pPr marL="0" indent="0" algn="just">
              <a:buNone/>
            </a:pPr>
            <a:r>
              <a:rPr lang="pt-BR" sz="2800" dirty="0" smtClean="0"/>
              <a:t>Consiste na realização de ações estratégicas voltadas ao enfrentamento das novas configurações do trabalho infantil no Brasil.</a:t>
            </a:r>
          </a:p>
          <a:p>
            <a:pPr marL="0" indent="0" algn="just">
              <a:buFontTx/>
              <a:buChar char="-"/>
            </a:pPr>
            <a:r>
              <a:rPr lang="pt-BR" sz="2800" dirty="0" smtClean="0"/>
              <a:t>   Potencialização dos serviços socioassistenciais existentes.</a:t>
            </a:r>
          </a:p>
          <a:p>
            <a:pPr marL="0" indent="0" algn="just">
              <a:buFontTx/>
              <a:buChar char="-"/>
            </a:pPr>
            <a:r>
              <a:rPr lang="pt-BR" sz="2800" dirty="0" smtClean="0"/>
              <a:t>   Articulação de ações com outras políticas setoriais.</a:t>
            </a:r>
          </a:p>
          <a:p>
            <a:pPr marL="0" indent="0" algn="just">
              <a:buNone/>
            </a:pPr>
            <a:endParaRPr lang="pt-BR" sz="2800" dirty="0" smtClean="0"/>
          </a:p>
          <a:p>
            <a:pPr marL="0" indent="0" algn="just">
              <a:buNone/>
            </a:pPr>
            <a:r>
              <a:rPr lang="pt-BR" sz="2800" dirty="0" smtClean="0"/>
              <a:t>Favorecendo uma agenda intersetorial da erradicação do trabalho infantil.</a:t>
            </a:r>
            <a:endParaRPr lang="pt-BR" sz="2800" dirty="0"/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674" y="6092825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46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764704"/>
            <a:ext cx="7344816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eaLnBrk="0" hangingPunct="0">
              <a:buNone/>
              <a:defRPr/>
            </a:pPr>
            <a:endParaRPr lang="pt-BR" sz="2600" dirty="0"/>
          </a:p>
          <a:p>
            <a:pPr algn="just">
              <a:buFont typeface="Wingdings" pitchFamily="2" charset="2"/>
              <a:buChar char="Ø"/>
            </a:pPr>
            <a:endParaRPr lang="pt-BR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pt-BR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As ações estratégicas estruturam-se  a partir de cinco eixos: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7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764704"/>
            <a:ext cx="7344816" cy="56166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pt-BR" sz="2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I – Informação e mobilização nos territórios de incidência do trabalho infantil para propiciar o desenvolvimento de ações de prevenção e erradicação do trabalho infantil:</a:t>
            </a:r>
            <a:endParaRPr lang="pt-BR" sz="28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Sensibilização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Mobilização social 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Campanhas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Audiências públicas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88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endParaRPr lang="pt-BR" sz="2800" b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II – Identificação de crianças e adolescentes em situação de trabalho infantil:</a:t>
            </a:r>
          </a:p>
          <a:p>
            <a:pPr algn="just">
              <a:buNone/>
            </a:pPr>
            <a:endParaRPr lang="pt-BR" sz="2800" b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3000" dirty="0" smtClean="0">
                <a:solidFill>
                  <a:schemeClr val="tx1"/>
                </a:solidFill>
              </a:rPr>
              <a:t>Busca Ativa</a:t>
            </a:r>
            <a:endParaRPr lang="pt-BR" sz="30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3000" dirty="0" smtClean="0">
                <a:solidFill>
                  <a:schemeClr val="tx1"/>
                </a:solidFill>
              </a:rPr>
              <a:t>Registro no Cadastro Único</a:t>
            </a:r>
            <a:r>
              <a:rPr lang="pt-BR" sz="3000" b="1" dirty="0" smtClean="0">
                <a:solidFill>
                  <a:schemeClr val="tx1"/>
                </a:solidFill>
              </a:rPr>
              <a:t> </a:t>
            </a:r>
            <a:endParaRPr lang="pt-BR" sz="3000" dirty="0">
              <a:solidFill>
                <a:schemeClr val="tx1"/>
              </a:solidFill>
            </a:endParaRPr>
          </a:p>
        </p:txBody>
      </p:sp>
      <p:pic>
        <p:nvPicPr>
          <p:cNvPr id="5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22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899592" y="764704"/>
            <a:ext cx="7200800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III – Proteção Social para Crianças e Adolescentes em Situação de Trabalho Infantil e suas Famílias:</a:t>
            </a:r>
            <a:endParaRPr lang="pt-BR" sz="2800" dirty="0" smtClean="0"/>
          </a:p>
          <a:p>
            <a:pPr algn="just">
              <a:buNone/>
            </a:pPr>
            <a:endParaRPr lang="pt-BR" sz="28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Transferência de Renda;</a:t>
            </a:r>
            <a:endParaRPr lang="pt-BR" sz="28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3000" dirty="0" smtClean="0">
                <a:solidFill>
                  <a:schemeClr val="tx1"/>
                </a:solidFill>
              </a:rPr>
              <a:t>Ins</a:t>
            </a:r>
            <a:r>
              <a:rPr lang="pt-BR" sz="2800" dirty="0" smtClean="0">
                <a:solidFill>
                  <a:schemeClr val="tx1"/>
                </a:solidFill>
              </a:rPr>
              <a:t>erção em Serviços Socioassistenciais;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Encaminhamento para Serviços da saúde, educação, cultura, esporte e laser;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Encaminhamento para ações de inclusão produtiva.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7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67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764705"/>
            <a:ext cx="7344816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pt-BR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tx1"/>
                </a:solidFill>
              </a:rPr>
              <a:t>IV </a:t>
            </a:r>
            <a:r>
              <a:rPr lang="pt-BR" sz="2800" b="1" dirty="0" smtClean="0">
                <a:solidFill>
                  <a:schemeClr val="tx1"/>
                </a:solidFill>
              </a:rPr>
              <a:t>– Apoio e acompanhamento das ações de defesa e responsabilização:</a:t>
            </a:r>
          </a:p>
          <a:p>
            <a:pPr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Articulação com o MTE e MPT;</a:t>
            </a: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Acompanhamento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chemeClr val="tx1"/>
                </a:solidFill>
              </a:rPr>
              <a:t>dos casos com aplicação de  medidas </a:t>
            </a:r>
            <a:r>
              <a:rPr lang="pt-BR" sz="2800" dirty="0" err="1" smtClean="0">
                <a:solidFill>
                  <a:schemeClr val="tx1"/>
                </a:solidFill>
              </a:rPr>
              <a:t>protetivas</a:t>
            </a:r>
            <a:r>
              <a:rPr lang="pt-BR" sz="2800" dirty="0" smtClean="0">
                <a:solidFill>
                  <a:schemeClr val="tx1"/>
                </a:solidFill>
              </a:rPr>
              <a:t>;</a:t>
            </a:r>
            <a:endParaRPr lang="pt-BR" sz="2800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Articulação com o Poder Judiciário e MP;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Articulação com o CT.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9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764704"/>
            <a:ext cx="7128792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1" indent="-342900" algn="just" eaLnBrk="0" fontAlgn="base" hangingPunct="0">
              <a:spcAft>
                <a:spcPct val="0"/>
              </a:spcAft>
              <a:buNone/>
              <a:defRPr/>
            </a:pPr>
            <a:endParaRPr lang="pt-BR" sz="3000" b="1" dirty="0" smtClean="0">
              <a:solidFill>
                <a:schemeClr val="tx1"/>
              </a:solidFill>
            </a:endParaRPr>
          </a:p>
          <a:p>
            <a:pPr marL="342900" lvl="1" indent="-342900" algn="just" eaLnBrk="0" fontAlgn="base" hangingPunct="0">
              <a:spcAft>
                <a:spcPct val="0"/>
              </a:spcAft>
              <a:buNone/>
              <a:defRPr/>
            </a:pPr>
            <a:r>
              <a:rPr lang="pt-BR" b="1" dirty="0" smtClean="0">
                <a:solidFill>
                  <a:schemeClr val="tx1"/>
                </a:solidFill>
              </a:rPr>
              <a:t>V – Monitoramento das ações do PETI:</a:t>
            </a:r>
          </a:p>
          <a:p>
            <a:pPr marL="342900" lvl="1" indent="-342900" algn="just" eaLnBrk="0" fontAlgn="base" hangingPunct="0">
              <a:spcAft>
                <a:spcPct val="0"/>
              </a:spcAft>
              <a:buNone/>
              <a:defRPr/>
            </a:pPr>
            <a:endParaRPr lang="pt-BR" dirty="0" smtClean="0">
              <a:solidFill>
                <a:schemeClr val="tx1"/>
              </a:solidFill>
            </a:endParaRPr>
          </a:p>
          <a:p>
            <a:pPr marL="342900" lvl="1" indent="-342900" algn="just" eaLnBrk="0" fontAlgn="base" hangingPunct="0"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dirty="0" smtClean="0">
                <a:solidFill>
                  <a:schemeClr val="tx1"/>
                </a:solidFill>
              </a:rPr>
              <a:t>Registro das crianças e adolescentes em sistema de informação pertinente ao PETI;</a:t>
            </a:r>
            <a:endParaRPr lang="pt-BR" dirty="0" smtClean="0"/>
          </a:p>
          <a:p>
            <a:pPr marL="342900" lvl="1" indent="-342900" eaLnBrk="0" fontAlgn="base" hangingPunct="0"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pt-BR" dirty="0" smtClean="0">
                <a:solidFill>
                  <a:schemeClr val="tx1"/>
                </a:solidFill>
              </a:rPr>
              <a:t>Monitoramento:</a:t>
            </a:r>
          </a:p>
          <a:p>
            <a:pPr marL="342900" lvl="1" indent="-342900" eaLnBrk="0" fontAlgn="base" hangingPunct="0">
              <a:spcAft>
                <a:spcPct val="0"/>
              </a:spcAft>
              <a:buNone/>
              <a:defRPr/>
            </a:pPr>
            <a:r>
              <a:rPr lang="pt-BR" dirty="0" smtClean="0">
                <a:solidFill>
                  <a:schemeClr val="tx1"/>
                </a:solidFill>
              </a:rPr>
              <a:t>     - do processo de identificação e cadastramento;</a:t>
            </a:r>
          </a:p>
          <a:p>
            <a:pPr marL="342900" lvl="1" indent="-342900" eaLnBrk="0" fontAlgn="base" hangingPunct="0">
              <a:spcAft>
                <a:spcPct val="0"/>
              </a:spcAft>
              <a:buNone/>
              <a:defRPr/>
            </a:pPr>
            <a:r>
              <a:rPr lang="pt-BR" dirty="0" smtClean="0">
                <a:solidFill>
                  <a:schemeClr val="tx1"/>
                </a:solidFill>
              </a:rPr>
              <a:t>     - do atendimento nos serviços de assistência social;</a:t>
            </a:r>
          </a:p>
          <a:p>
            <a:pPr marL="342900" lvl="1" indent="-342900" eaLnBrk="0" fontAlgn="base" hangingPunct="0">
              <a:spcAft>
                <a:spcPct val="0"/>
              </a:spcAft>
              <a:buNone/>
              <a:defRPr/>
            </a:pPr>
            <a:r>
              <a:rPr lang="pt-BR" dirty="0" smtClean="0">
                <a:solidFill>
                  <a:schemeClr val="tx1"/>
                </a:solidFill>
              </a:rPr>
              <a:t>     - das  ações estratégicas pactuadas/SINPETI.</a:t>
            </a:r>
            <a:endParaRPr lang="pt-BR" dirty="0">
              <a:solidFill>
                <a:schemeClr val="tx1"/>
              </a:solidFill>
            </a:endParaRPr>
          </a:p>
          <a:p>
            <a:endParaRPr lang="pt-BR" sz="2800" dirty="0"/>
          </a:p>
          <a:p>
            <a:pPr algn="just"/>
            <a:endParaRPr lang="pt-BR" sz="2800" dirty="0"/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71600" y="764704"/>
            <a:ext cx="7200800" cy="60932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   </a:t>
            </a:r>
            <a:r>
              <a:rPr lang="pt-BR" sz="3500" b="1" dirty="0" smtClean="0">
                <a:solidFill>
                  <a:schemeClr val="tx1"/>
                </a:solidFill>
              </a:rPr>
              <a:t> </a:t>
            </a:r>
            <a:r>
              <a:rPr lang="pt-BR" sz="3800" b="1" dirty="0" smtClean="0">
                <a:solidFill>
                  <a:schemeClr val="tx1"/>
                </a:solidFill>
              </a:rPr>
              <a:t>CONTEXTO HISTÓRICO </a:t>
            </a:r>
            <a:r>
              <a:rPr lang="pt-BR" sz="3000" b="1" dirty="0" smtClean="0">
                <a:solidFill>
                  <a:schemeClr val="tx1"/>
                </a:solidFill>
              </a:rPr>
              <a:t>- </a:t>
            </a:r>
            <a:r>
              <a:rPr lang="pt-BR" sz="2600" dirty="0" smtClean="0">
                <a:solidFill>
                  <a:schemeClr val="tx1"/>
                </a:solidFill>
              </a:rPr>
              <a:t>Tudo começou...</a:t>
            </a:r>
          </a:p>
          <a:p>
            <a:pPr algn="just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  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3000" b="1" dirty="0" smtClean="0">
                <a:solidFill>
                  <a:schemeClr val="tx1"/>
                </a:solidFill>
              </a:rPr>
              <a:t>Década de 70 </a:t>
            </a:r>
            <a:r>
              <a:rPr lang="pt-BR" sz="3000" dirty="0" smtClean="0">
                <a:solidFill>
                  <a:schemeClr val="tx1"/>
                </a:solidFill>
              </a:rPr>
              <a:t>– Incentivo do Governo Federal, para o plantio de florestas de eucalipto</a:t>
            </a:r>
          </a:p>
          <a:p>
            <a:pPr algn="just">
              <a:buFont typeface="Wingdings" pitchFamily="2" charset="2"/>
              <a:buChar char="Ø"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3000" dirty="0" smtClean="0">
                <a:solidFill>
                  <a:schemeClr val="tx1"/>
                </a:solidFill>
              </a:rPr>
              <a:t>     - Abrangência na região de Três Lagoas</a:t>
            </a:r>
          </a:p>
          <a:p>
            <a:pPr algn="just">
              <a:buFont typeface="Wingdings" pitchFamily="2" charset="2"/>
              <a:buChar char="Ø"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3000" b="1" dirty="0" smtClean="0">
                <a:solidFill>
                  <a:schemeClr val="tx1"/>
                </a:solidFill>
              </a:rPr>
              <a:t>Final da década de 80</a:t>
            </a:r>
            <a:r>
              <a:rPr lang="pt-BR" sz="3000" dirty="0" smtClean="0">
                <a:solidFill>
                  <a:schemeClr val="tx1"/>
                </a:solidFill>
              </a:rPr>
              <a:t> –  Falência do Projeto das indústria de celulose</a:t>
            </a:r>
          </a:p>
          <a:p>
            <a:pPr algn="just">
              <a:buFont typeface="Wingdings" pitchFamily="2" charset="2"/>
              <a:buChar char="Ø"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3000" dirty="0" smtClean="0">
                <a:solidFill>
                  <a:schemeClr val="tx1"/>
                </a:solidFill>
              </a:rPr>
              <a:t>    - Arrendamento das terras para empreiteiros com vistas ao corte de madeira e produção de carvão</a:t>
            </a:r>
          </a:p>
          <a:p>
            <a:pPr algn="just">
              <a:buNone/>
            </a:pPr>
            <a:endParaRPr lang="pt-BR" sz="1600" dirty="0" smtClean="0">
              <a:solidFill>
                <a:schemeClr val="tx1"/>
              </a:solidFill>
            </a:endParaRPr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72854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916832"/>
            <a:ext cx="7272808" cy="3849291"/>
          </a:xfrm>
        </p:spPr>
        <p:txBody>
          <a:bodyPr>
            <a:normAutofit/>
          </a:bodyPr>
          <a:lstStyle/>
          <a:p>
            <a:pPr marL="800100" lvl="1" indent="-342900" algn="just" eaLnBrk="0" hangingPunct="0">
              <a:buFont typeface="Arial" pitchFamily="34" charset="0"/>
              <a:buChar char="•"/>
              <a:defRPr/>
            </a:pPr>
            <a:endParaRPr lang="pt-BR" dirty="0"/>
          </a:p>
          <a:p>
            <a:pPr algn="just"/>
            <a:endParaRPr lang="pt-BR" sz="28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8208912" cy="1440160"/>
          </a:xfrm>
        </p:spPr>
        <p:txBody>
          <a:bodyPr>
            <a:noAutofit/>
          </a:bodyPr>
          <a:lstStyle/>
          <a:p>
            <a:r>
              <a:rPr lang="pt-BR" sz="3600" b="1" dirty="0"/>
              <a:t/>
            </a:r>
            <a:br>
              <a:rPr lang="pt-BR" sz="3600" b="1" dirty="0"/>
            </a:br>
            <a:endParaRPr lang="pt-BR" sz="3600" dirty="0"/>
          </a:p>
        </p:txBody>
      </p:sp>
      <p:pic>
        <p:nvPicPr>
          <p:cNvPr id="7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043608" y="764696"/>
          <a:ext cx="7056783" cy="52775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36504"/>
                <a:gridCol w="963790"/>
                <a:gridCol w="813670"/>
                <a:gridCol w="742819"/>
              </a:tblGrid>
              <a:tr h="40596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596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96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95535" y="764704"/>
          <a:ext cx="8352928" cy="599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0483"/>
                <a:gridCol w="634254"/>
                <a:gridCol w="720080"/>
                <a:gridCol w="1008111"/>
              </a:tblGrid>
              <a:tr h="6335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Atribuições dos Entes – União Estado municípios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UNIÃO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ESTADO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MUNICÍPIOS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678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Coordenação do PETI.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</a:tr>
              <a:tr h="3967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Cofinanciamento das ações estratégicas.     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9678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Adesão as ações específicas do PETI.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</a:tr>
              <a:tr h="73855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pt-BR" sz="2000" dirty="0" smtClean="0"/>
                        <a:t>Realização de ações de divulgação para sensibilização e mobilização.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</a:tr>
              <a:tr h="1414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Realização de ações</a:t>
                      </a:r>
                      <a:r>
                        <a:rPr lang="pt-BR" sz="2000" baseline="0" dirty="0" smtClean="0"/>
                        <a:t> de vigilância socioassistencial voltadas à elaboração de estudos e diagnósticos sobre o TI com repasse periódico de informações.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</a:tr>
              <a:tr h="7019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Monitoramento das ações do PETI nos Estados, Municípios e Distrito Federal.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13124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Definição de técnicos de referência da PSE para monitoramento e acompanhamento do PETI nos</a:t>
                      </a:r>
                      <a:r>
                        <a:rPr lang="pt-BR" sz="2000" baseline="0" dirty="0" smtClean="0"/>
                        <a:t> Municípios.</a:t>
                      </a:r>
                      <a:endParaRPr lang="pt-BR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55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.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520" y="764703"/>
          <a:ext cx="8640959" cy="5904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6623"/>
                <a:gridCol w="789605"/>
                <a:gridCol w="893892"/>
                <a:gridCol w="1340839"/>
              </a:tblGrid>
              <a:tr h="6927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Atribuições dos Entes – União Estado município</a:t>
                      </a:r>
                    </a:p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União 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Estado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Município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58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Definição de técnicos de referência</a:t>
                      </a:r>
                      <a:r>
                        <a:rPr lang="pt-BR" sz="2000" baseline="0" dirty="0" smtClean="0"/>
                        <a:t> do PETI na gestão da Proteção Social Especial - PSE.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758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Realização de Busca Ativa e Identificação</a:t>
                      </a:r>
                      <a:r>
                        <a:rPr lang="pt-BR" sz="2000" baseline="0" dirty="0" smtClean="0"/>
                        <a:t> das diferentes formas de TI.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42883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Capacitação e orientação</a:t>
                      </a:r>
                      <a:r>
                        <a:rPr lang="pt-BR" sz="2000" baseline="0" dirty="0" smtClean="0"/>
                        <a:t> técnica.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/>
                </a:tc>
              </a:tr>
              <a:tr h="108856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Estabelecimento de corresponsabilidade</a:t>
                      </a:r>
                      <a:r>
                        <a:rPr lang="pt-BR" sz="2000" baseline="0" dirty="0" smtClean="0"/>
                        <a:t> com órgãos que desenvolvem ações de erradicação do TI.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108856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Mobilização</a:t>
                      </a:r>
                      <a:r>
                        <a:rPr lang="pt-BR" sz="2000" baseline="0" dirty="0" smtClean="0"/>
                        <a:t> e</a:t>
                      </a:r>
                      <a:r>
                        <a:rPr lang="pt-BR" sz="2000" dirty="0" smtClean="0"/>
                        <a:t> realização de audiências públicas </a:t>
                      </a:r>
                      <a:r>
                        <a:rPr lang="pt-BR" sz="2000" baseline="0" dirty="0" smtClean="0"/>
                        <a:t> com os municípios</a:t>
                      </a:r>
                      <a:r>
                        <a:rPr lang="pt-BR" sz="2000" dirty="0" smtClean="0"/>
                        <a:t> . 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108856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Apoio técnico</a:t>
                      </a:r>
                      <a:r>
                        <a:rPr lang="pt-BR" sz="2000" baseline="0" dirty="0" smtClean="0"/>
                        <a:t> aos Municípios e Distrito Federal para a utilização do Cadastro Único e de sistemas pertinentes ao Programa.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79513" y="763679"/>
          <a:ext cx="8784976" cy="592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7842"/>
                <a:gridCol w="1008706"/>
                <a:gridCol w="850275"/>
                <a:gridCol w="1368153"/>
              </a:tblGrid>
              <a:tr h="6247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Atribuições dos Entes – União Estado município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União 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Estado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Municípios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173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Realização de campanhas nacionais sobre o TI.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  <a:tr h="684242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Veiculação das campanhas nacionais e realização de campanhas</a:t>
                      </a:r>
                      <a:r>
                        <a:rPr lang="pt-BR" sz="2000" baseline="0" dirty="0" smtClean="0"/>
                        <a:t> estaduais.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  <a:tr h="67173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Veiculação</a:t>
                      </a:r>
                      <a:r>
                        <a:rPr lang="pt-BR" sz="2000" baseline="0" dirty="0" smtClean="0"/>
                        <a:t> de campanhas nacionais e estaduais.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1547921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Desenvolvimento de ações intersetoriais para garantir a inserção da criança, adolescente e suas famílias</a:t>
                      </a:r>
                      <a:r>
                        <a:rPr lang="pt-BR" sz="2000" baseline="0" dirty="0" smtClean="0"/>
                        <a:t> nos serviços socioassistenciais e demais políticas públicas.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684242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Traçar diretrizes</a:t>
                      </a:r>
                      <a:r>
                        <a:rPr lang="pt-BR" sz="2000" baseline="0" dirty="0" smtClean="0"/>
                        <a:t> para orientar e aperfeiçoar o registro do Cadastro Único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  <a:tr h="981739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Inserção no Cadastro Único</a:t>
                      </a:r>
                      <a:r>
                        <a:rPr lang="pt-BR" sz="2000" baseline="0" dirty="0" smtClean="0"/>
                        <a:t> dos casos identificados de TI e preenchimento de sistemas pertinentes ao PETI.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79509" y="836712"/>
          <a:ext cx="8784978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7842"/>
                <a:gridCol w="844769"/>
                <a:gridCol w="1042286"/>
                <a:gridCol w="1340081"/>
              </a:tblGrid>
              <a:tr h="715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Atribuições dos Entes – União Estado município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União 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Estado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Municípios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48296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Acompanhamento do registro do TI no Cadastro Único e preenchimento de sistema</a:t>
                      </a:r>
                      <a:r>
                        <a:rPr lang="pt-BR" sz="2000" baseline="0" dirty="0" smtClean="0"/>
                        <a:t> pertinente ao PETI pelos Municípios.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  <a:tr h="1148296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Acompanhamento do registro do TI no Cadastro Único , preenchimento de sistema</a:t>
                      </a:r>
                      <a:r>
                        <a:rPr lang="pt-BR" sz="2000" baseline="0" dirty="0" smtClean="0"/>
                        <a:t> pertinente ao PETI  e das ações estratégicas nos Municípios.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  <a:tr h="80032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Planejamento</a:t>
                      </a:r>
                      <a:r>
                        <a:rPr lang="pt-BR" sz="2000" baseline="0" dirty="0" smtClean="0"/>
                        <a:t> e execução das ações estratégicas de erradicação do trabalho infantil.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 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</a:tr>
              <a:tr h="1148296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Articulação</a:t>
                      </a:r>
                      <a:r>
                        <a:rPr lang="pt-BR" sz="2000" baseline="0" dirty="0" smtClean="0"/>
                        <a:t> com as regiões metropolitanas e aglomerados urbanos para realizar as ações de erradicação do TI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800328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Disponibilizar sistemas de informação pertinentes ao PETI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764704"/>
            <a:ext cx="7776864" cy="59046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800100" lvl="1" indent="-342900" algn="ctr" eaLnBrk="0" hangingPunct="0">
              <a:buNone/>
              <a:defRPr/>
            </a:pPr>
            <a:r>
              <a:rPr lang="pt-BR" b="1" dirty="0" smtClean="0">
                <a:solidFill>
                  <a:schemeClr val="tx1"/>
                </a:solidFill>
              </a:rPr>
              <a:t>COFINANCIAMENTO FEDERAL</a:t>
            </a:r>
          </a:p>
          <a:p>
            <a:pPr marL="800100" lvl="1" indent="-342900" algn="ctr" eaLnBrk="0" hangingPunct="0">
              <a:buNone/>
              <a:defRPr/>
            </a:pPr>
            <a:endParaRPr lang="pt-BR" dirty="0" smtClean="0">
              <a:solidFill>
                <a:schemeClr val="tx1"/>
              </a:solidFill>
            </a:endParaRP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dirty="0" smtClean="0">
                <a:solidFill>
                  <a:schemeClr val="tx1"/>
                </a:solidFill>
              </a:rPr>
              <a:t>Os critérios Pactuados pela Resoluções CNAS nº 08, de 18 de abril de 2013 e nº 10, de 15 de abril de 2014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para os municípios e Distrito Federal para os anos   2014/2017.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dirty="0" smtClean="0">
                <a:solidFill>
                  <a:schemeClr val="tx1"/>
                </a:solidFill>
              </a:rPr>
              <a:t>Expandir o cofinanciamento dos municípios de alta incidência para avançar </a:t>
            </a:r>
            <a:r>
              <a:rPr lang="pt-BR" smtClean="0">
                <a:solidFill>
                  <a:schemeClr val="tx1"/>
                </a:solidFill>
              </a:rPr>
              <a:t>no cumprimento </a:t>
            </a:r>
            <a:r>
              <a:rPr lang="pt-BR" dirty="0" smtClean="0">
                <a:solidFill>
                  <a:schemeClr val="tx1"/>
                </a:solidFill>
              </a:rPr>
              <a:t>da legislação brasileira que coíbe o trabalho infantil e dos compromissos internacionais(Conveções138 e182/OIT):</a:t>
            </a:r>
          </a:p>
          <a:p>
            <a:pPr marL="800100" lvl="1" indent="-342900" algn="just" eaLnBrk="0" hangingPunct="0">
              <a:defRPr/>
            </a:pPr>
            <a:r>
              <a:rPr lang="pt-BR" dirty="0" smtClean="0">
                <a:solidFill>
                  <a:schemeClr val="tx1"/>
                </a:solidFill>
              </a:rPr>
              <a:t>Ampliação dos critérios de elegibilidade dos municípios de alta incidência de 500 para 400 casos de crianças e adolescentes em situação de TI, elevando de 800 para 1032 municípios elegíveis ao cofinanciamento em 2014;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dirty="0" smtClean="0">
                <a:solidFill>
                  <a:schemeClr val="tx1"/>
                </a:solidFill>
              </a:rPr>
              <a:t>O valor </a:t>
            </a:r>
            <a:r>
              <a:rPr lang="pt-BR" sz="2400" dirty="0" smtClean="0">
                <a:solidFill>
                  <a:schemeClr val="tx1"/>
                </a:solidFill>
              </a:rPr>
              <a:t>mensal do cofinanciamento 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sz="2400" dirty="0" smtClean="0">
                <a:solidFill>
                  <a:schemeClr val="tx1"/>
                </a:solidFill>
              </a:rPr>
              <a:t>federal para apoio à manutenção das ações estratégicas do PETI observará o porte dos municípios conforme a seguir: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sz="2400" dirty="0" smtClean="0">
                <a:solidFill>
                  <a:schemeClr val="tx1"/>
                </a:solidFill>
              </a:rPr>
              <a:t>Pequeno Porte I cofinanciamento federal de R$3.600,00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sz="2400" dirty="0" smtClean="0">
                <a:solidFill>
                  <a:schemeClr val="tx1"/>
                </a:solidFill>
              </a:rPr>
              <a:t>Pequeno porte II cofinanciamento federal de R$4.200,00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sz="2400" dirty="0" smtClean="0">
                <a:solidFill>
                  <a:schemeClr val="tx1"/>
                </a:solidFill>
              </a:rPr>
              <a:t>Médio porte cofinanciamento federal de R$6.000.00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sz="2400" dirty="0" smtClean="0">
                <a:solidFill>
                  <a:schemeClr val="tx1"/>
                </a:solidFill>
              </a:rPr>
              <a:t>Grande Porte cofinanciamento federal de R$8.300,00</a:t>
            </a:r>
          </a:p>
          <a:p>
            <a:pPr marL="800100" lvl="1" indent="-342900" algn="just" eaLnBrk="0" hangingPunct="0">
              <a:buFont typeface="Wingdings" pitchFamily="2" charset="2"/>
              <a:buChar char="Ø"/>
              <a:defRPr/>
            </a:pPr>
            <a:r>
              <a:rPr lang="pt-BR" sz="2400" dirty="0" smtClean="0">
                <a:solidFill>
                  <a:schemeClr val="tx1"/>
                </a:solidFill>
              </a:rPr>
              <a:t>Metrópole cofinanciamento federal de 17.000,00 </a:t>
            </a:r>
          </a:p>
          <a:p>
            <a:pPr marL="800100" lvl="1" indent="-342900" algn="just" eaLnBrk="0" hangingPunct="0">
              <a:buNone/>
              <a:defRPr/>
            </a:pPr>
            <a:r>
              <a:rPr lang="pt-BR" sz="2400" dirty="0" smtClean="0">
                <a:solidFill>
                  <a:schemeClr val="tx1"/>
                </a:solidFill>
              </a:rPr>
              <a:t>      </a:t>
            </a:r>
            <a:endParaRPr lang="pt-BR" sz="2800" dirty="0"/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46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764704"/>
            <a:ext cx="7128792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 eaLnBrk="0" hangingPunct="0">
              <a:buNone/>
              <a:defRPr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ctr" eaLnBrk="0" hangingPunct="0">
              <a:buNone/>
              <a:defRPr/>
            </a:pPr>
            <a:r>
              <a:rPr lang="pt-BR" sz="3000" b="1" dirty="0" smtClean="0">
                <a:solidFill>
                  <a:schemeClr val="tx1"/>
                </a:solidFill>
              </a:rPr>
              <a:t>CRITÉRIO DE PARTILHA E VALORES- ESTADOS</a:t>
            </a:r>
          </a:p>
          <a:p>
            <a:pPr algn="just" eaLnBrk="0" hangingPunct="0">
              <a:buNone/>
              <a:defRPr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Valor base – de mínimo R$ 12.000,00 e no máximo R$50.000,00 conforme faixas:</a:t>
            </a:r>
          </a:p>
          <a:p>
            <a:pPr algn="just" eaLnBrk="0" hangingPunct="0">
              <a:buFont typeface="Wingdings" pitchFamily="2" charset="2"/>
              <a:buChar char="Ø"/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I – de 1 até 20 municípios: R$ 1.000,00 por município;</a:t>
            </a:r>
          </a:p>
          <a:p>
            <a:pPr algn="just" eaLnBrk="0" hangingPunct="0">
              <a:buFont typeface="Wingdings" pitchFamily="2" charset="2"/>
              <a:buChar char="Ø"/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II – a partir de 21 municípios ou mais:R$ 500 por município.</a:t>
            </a:r>
          </a:p>
          <a:p>
            <a:pPr algn="just" eaLnBrk="0" hangingPunct="0">
              <a:buFont typeface="Wingdings" pitchFamily="2" charset="2"/>
              <a:buChar char="Ø"/>
              <a:defRPr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A adesão ao cofinanciamento das ações estratégicas do PETI consistiu em aceite formal pelo gestor do município por meio de preenchimento eletrônico de Termo de Aceite, disponibilizado pelo MDS e  consequente cumprimento das responsabilidades de gestão nele dispostas.</a:t>
            </a:r>
          </a:p>
          <a:p>
            <a:pPr algn="just" eaLnBrk="0" hangingPunct="0">
              <a:buFont typeface="Wingdings" pitchFamily="2" charset="2"/>
              <a:buChar char="Ø"/>
              <a:defRPr/>
            </a:pPr>
            <a:endParaRPr lang="pt-BR" sz="2800" dirty="0" smtClean="0">
              <a:solidFill>
                <a:schemeClr val="tx1"/>
              </a:solidFill>
            </a:endParaRPr>
          </a:p>
          <a:p>
            <a:pPr algn="just" eaLnBrk="0" hangingPunct="0">
              <a:buNone/>
              <a:defRPr/>
            </a:pPr>
            <a:endParaRPr lang="pt-BR" sz="2800" dirty="0" smtClean="0">
              <a:solidFill>
                <a:srgbClr val="FF0000"/>
              </a:solidFill>
            </a:endParaRPr>
          </a:p>
          <a:p>
            <a:pPr algn="just" eaLnBrk="0" hangingPunct="0">
              <a:buNone/>
              <a:defRPr/>
            </a:pPr>
            <a:endParaRPr lang="pt-BR" sz="2800" dirty="0">
              <a:solidFill>
                <a:srgbClr val="FF0000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79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764704"/>
            <a:ext cx="7056784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4013" lvl="1" indent="-354013" algn="just" eaLnBrk="0" hangingPunct="0">
              <a:buFont typeface="Wingdings" pitchFamily="2" charset="2"/>
              <a:buChar char="Ø"/>
              <a:defRPr/>
            </a:pPr>
            <a:endParaRPr lang="pt-BR" dirty="0" smtClean="0"/>
          </a:p>
          <a:p>
            <a:pPr algn="just" eaLnBrk="0" hangingPunct="0">
              <a:buNone/>
              <a:defRPr/>
            </a:pPr>
            <a:endParaRPr lang="pt-BR" sz="2800" dirty="0"/>
          </a:p>
          <a:p>
            <a:pPr algn="ctr">
              <a:buNone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/>
            <a:r>
              <a:rPr lang="pt-BR" sz="3000" dirty="0" smtClean="0">
                <a:solidFill>
                  <a:schemeClr val="tx1"/>
                </a:solidFill>
              </a:rPr>
              <a:t>Os Gestores dos 10 Municípios que aderiram ao cofinanciamento encaminharam o Aceite Formal aos respectivos Conselhos de Assistência Social, que deliberaram no prazo estabelecido. </a:t>
            </a:r>
            <a:endParaRPr lang="pt-BR" sz="30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pt-BR" sz="3000" dirty="0">
              <a:solidFill>
                <a:srgbClr val="FF0000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53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7664" y="908720"/>
            <a:ext cx="7272808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 eaLnBrk="0" hangingPunct="0">
              <a:lnSpc>
                <a:spcPct val="80000"/>
              </a:lnSpc>
              <a:buNone/>
              <a:defRPr/>
            </a:pPr>
            <a:r>
              <a:rPr lang="pt-BR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Municípios </a:t>
            </a:r>
            <a:r>
              <a:rPr lang="pt-BR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que aderiram ao </a:t>
            </a:r>
            <a:r>
              <a:rPr lang="pt-BR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Cofinanciamento</a:t>
            </a:r>
            <a:r>
              <a:rPr lang="pt-BR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 das AEPETI</a:t>
            </a:r>
          </a:p>
          <a:p>
            <a:pPr marL="0" indent="0" algn="just">
              <a:buNone/>
            </a:pPr>
            <a:endParaRPr lang="pt-BR" sz="36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Amambai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Caarapó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Campo Grande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Corumbá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Dourados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Nova Andradina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 Naviraí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Sidrolândia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 Ponta Porã </a:t>
            </a:r>
          </a:p>
          <a:p>
            <a:pPr algn="just"/>
            <a:r>
              <a:rPr lang="pt-BR" sz="3600" dirty="0" smtClean="0">
                <a:solidFill>
                  <a:prstClr val="black"/>
                </a:solidFill>
                <a:cs typeface="Arial" charset="0"/>
              </a:rPr>
              <a:t>Três Lagoas</a:t>
            </a: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6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600200"/>
            <a:ext cx="7272808" cy="4525963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043608" y="1268760"/>
            <a:ext cx="7272808" cy="547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/>
          <a:p>
            <a:pPr>
              <a:defRPr/>
            </a:pPr>
            <a:r>
              <a:rPr lang="pt-BR" sz="4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Ações Desenvolvidas no âmbito Estadual-MS</a:t>
            </a:r>
          </a:p>
          <a:p>
            <a:endParaRPr lang="pt-BR" sz="4400" b="1" dirty="0" smtClean="0"/>
          </a:p>
          <a:p>
            <a:r>
              <a:rPr lang="pt-BR" sz="4400" b="1" dirty="0" smtClean="0"/>
              <a:t>1.2 – Equipe de apoio aos municípios nas ações estratégicas do Programa de Erradicação do Trabalho Infantil – PETI/CPSE/SUPAS/SEDHAST</a:t>
            </a:r>
            <a:endParaRPr lang="pt-BR" sz="4400" dirty="0" smtClean="0"/>
          </a:p>
          <a:p>
            <a:r>
              <a:rPr lang="pt-BR" sz="4400" dirty="0"/>
              <a:t> 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400" dirty="0"/>
              <a:t>Assessorar, acompanhar, organizar a gestão do PETI nos 10 municípios com alta incidência de trabalho infantil, elegíveis no estado de MS conforme dados do IBGE,  e monitorar as ações de implementação, </a:t>
            </a:r>
            <a:r>
              <a:rPr lang="pt-BR" sz="4400" dirty="0" smtClean="0"/>
              <a:t>estabelecendo </a:t>
            </a:r>
            <a:r>
              <a:rPr lang="pt-BR" sz="4400" dirty="0"/>
              <a:t>mecanismos de interlocução e integração</a:t>
            </a:r>
            <a:r>
              <a:rPr lang="pt-BR" sz="4400" b="1" dirty="0"/>
              <a:t> </a:t>
            </a:r>
            <a:r>
              <a:rPr lang="pt-BR" sz="4400" dirty="0"/>
              <a:t>entre os serviços e programas socioassistenciais, os serviços das outras políticas setoriais e órgãos de defesa de direitos. </a:t>
            </a:r>
          </a:p>
          <a:p>
            <a:pPr>
              <a:defRPr/>
            </a:pPr>
            <a:r>
              <a:rPr lang="pt-BR" sz="4400" dirty="0" smtClean="0"/>
              <a:t>       </a:t>
            </a:r>
            <a:r>
              <a:rPr lang="pt-BR" sz="4400" b="1" dirty="0" smtClean="0"/>
              <a:t>                                  </a:t>
            </a:r>
            <a:endParaRPr lang="pt-BR" sz="44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600200"/>
            <a:ext cx="7272808" cy="4525963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899592" y="764704"/>
            <a:ext cx="7272808" cy="547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40000" lnSpcReduction="20000"/>
          </a:bodyPr>
          <a:lstStyle/>
          <a:p>
            <a:r>
              <a:rPr lang="pt-BR" sz="4400" b="1" dirty="0"/>
              <a:t>1.2.1– Ações desenvolvidas</a:t>
            </a:r>
            <a:r>
              <a:rPr lang="pt-BR" sz="4400" b="1" dirty="0" smtClean="0"/>
              <a:t>:</a:t>
            </a:r>
          </a:p>
          <a:p>
            <a:endParaRPr lang="pt-BR" sz="4400" dirty="0"/>
          </a:p>
          <a:p>
            <a:pPr marL="571500" lvl="0" indent="-571500" algn="just">
              <a:buFont typeface="Wingdings" panose="05000000000000000000" pitchFamily="2" charset="2"/>
              <a:buChar char="§"/>
            </a:pPr>
            <a:r>
              <a:rPr lang="pt-BR" sz="4400" dirty="0"/>
              <a:t>Assessoria técnica via telefone e reunião no órgão gestor estadual, aos 10 municípios ( Amambai, Caarapó, Campo Grande, Corumbá, Nova Andradina, Naviraí, Sidrolândia, Ponta Porã, Três Lagoas e Dourados), elegíveis e aos demais municípios</a:t>
            </a:r>
            <a:r>
              <a:rPr lang="pt-BR" sz="4400" dirty="0" smtClean="0"/>
              <a:t>.</a:t>
            </a:r>
          </a:p>
          <a:p>
            <a:pPr marL="571500" lvl="0" indent="-571500" algn="just">
              <a:buFont typeface="Wingdings" panose="05000000000000000000" pitchFamily="2" charset="2"/>
              <a:buChar char="§"/>
            </a:pPr>
            <a:endParaRPr lang="pt-BR" sz="4400" dirty="0"/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pt-BR" sz="4400" dirty="0"/>
              <a:t>Análise e assessoria referente à elaboração dos Planos de Trabalho das AEPETI aos 10 municípios </a:t>
            </a:r>
            <a:r>
              <a:rPr lang="pt-BR" sz="4400" dirty="0" smtClean="0"/>
              <a:t>elegíveis e aos demais.</a:t>
            </a: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endParaRPr lang="pt-BR" sz="4400" dirty="0"/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pt-BR" sz="4400" dirty="0"/>
              <a:t>Elaboração de Minuta de Decreto para instituição do Grupo de Trabalho </a:t>
            </a:r>
            <a:r>
              <a:rPr lang="pt-BR" sz="4400" dirty="0" err="1"/>
              <a:t>Intersetorial</a:t>
            </a:r>
            <a:r>
              <a:rPr lang="pt-BR" sz="4400" dirty="0"/>
              <a:t> do PETI</a:t>
            </a:r>
            <a:r>
              <a:rPr lang="pt-BR" sz="4400" dirty="0" smtClean="0"/>
              <a:t>.</a:t>
            </a: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endParaRPr lang="pt-BR" sz="4400" dirty="0"/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pt-BR" sz="4400" dirty="0"/>
              <a:t>Participação Estadual na Reunião do FNPETI/Brasília</a:t>
            </a:r>
            <a:r>
              <a:rPr lang="pt-BR" sz="4400" dirty="0" smtClean="0"/>
              <a:t>.</a:t>
            </a: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endParaRPr lang="pt-BR" sz="4400" dirty="0"/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pt-BR" sz="4400" dirty="0"/>
              <a:t>Repasse do conteúdo da Reunião em FNPETI/Brasília para o Fórum Estadual</a:t>
            </a:r>
            <a:r>
              <a:rPr lang="pt-BR" sz="4400" dirty="0" smtClean="0"/>
              <a:t>.</a:t>
            </a: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endParaRPr lang="pt-BR" sz="4400" dirty="0"/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pt-BR" sz="4400" dirty="0"/>
              <a:t>Elaboração da agenda do monitoramento das AEPETI em conjunto com a Vigilância </a:t>
            </a:r>
            <a:r>
              <a:rPr lang="pt-BR" sz="4400" dirty="0" err="1"/>
              <a:t>Socioassistencial</a:t>
            </a:r>
            <a:r>
              <a:rPr lang="pt-BR" sz="4400" dirty="0"/>
              <a:t>/CAGSUAS</a:t>
            </a:r>
            <a:r>
              <a:rPr lang="pt-BR" sz="4400" dirty="0" smtClean="0"/>
              <a:t>.</a:t>
            </a:r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endParaRPr lang="pt-BR" sz="4400" dirty="0"/>
          </a:p>
          <a:p>
            <a:pPr marL="571500" lvl="0" indent="-571500" algn="just">
              <a:buFont typeface="Arial" panose="020B0604020202020204" pitchFamily="34" charset="0"/>
              <a:buChar char="•"/>
            </a:pPr>
            <a:r>
              <a:rPr lang="pt-BR" sz="4400" dirty="0"/>
              <a:t>Elaboração dos materiais gráficos para apresentação no Encontro Estadual, para apoio aos municípios referente à campanha de “12 de junho” (</a:t>
            </a:r>
            <a:r>
              <a:rPr lang="pt-BR" sz="4400" dirty="0" err="1"/>
              <a:t>folder’s</a:t>
            </a:r>
            <a:r>
              <a:rPr lang="pt-BR" sz="4400" dirty="0"/>
              <a:t>; </a:t>
            </a:r>
            <a:r>
              <a:rPr lang="pt-BR" sz="4400" dirty="0" err="1"/>
              <a:t>banner’s</a:t>
            </a:r>
            <a:r>
              <a:rPr lang="pt-BR" sz="4400" dirty="0"/>
              <a:t>; cartazes; cartilha, </a:t>
            </a:r>
            <a:r>
              <a:rPr lang="pt-BR" sz="4400" dirty="0" err="1"/>
              <a:t>etc</a:t>
            </a:r>
            <a:r>
              <a:rPr lang="pt-BR" sz="4400" dirty="0"/>
              <a:t>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018556" y="620688"/>
            <a:ext cx="7081836" cy="587652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</a:rPr>
              <a:t>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pt-BR" sz="3600" b="1" dirty="0" smtClean="0">
                <a:solidFill>
                  <a:schemeClr val="tx1"/>
                </a:solidFill>
              </a:rPr>
              <a:t>                   </a:t>
            </a:r>
            <a:r>
              <a:rPr lang="pt-BR" b="1" dirty="0" smtClean="0">
                <a:solidFill>
                  <a:schemeClr val="tx1"/>
                </a:solidFill>
              </a:rPr>
              <a:t>CONSEQUÊNCIAS</a:t>
            </a:r>
            <a:r>
              <a:rPr lang="pt-BR" sz="3600" b="1" dirty="0" smtClean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80000"/>
              </a:lnSpc>
              <a:buNone/>
            </a:pPr>
            <a:endParaRPr lang="pt-BR" b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  </a:t>
            </a:r>
            <a:r>
              <a:rPr lang="pt-BR" sz="2800" dirty="0" smtClean="0">
                <a:solidFill>
                  <a:schemeClr val="tx1"/>
                </a:solidFill>
              </a:rPr>
              <a:t>Condições sub humanas de trabalho</a:t>
            </a:r>
          </a:p>
          <a:p>
            <a:pPr>
              <a:lnSpc>
                <a:spcPct val="80000"/>
              </a:lnSpc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 Relações de trabalho análoga ao trabalho escravo</a:t>
            </a:r>
          </a:p>
          <a:p>
            <a:pPr>
              <a:lnSpc>
                <a:spcPct val="80000"/>
              </a:lnSpc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Trabalho Infantil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Denúncias repercutindo na mídia internacional</a:t>
            </a:r>
            <a:r>
              <a:rPr lang="pt-BR" dirty="0" smtClean="0">
                <a:solidFill>
                  <a:schemeClr val="tx1"/>
                </a:solidFill>
              </a:rPr>
              <a:t>  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600200"/>
            <a:ext cx="7272808" cy="4525963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935596" y="793402"/>
            <a:ext cx="7272808" cy="58759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pt-BR" sz="2400" b="1" dirty="0" smtClean="0"/>
              <a:t>1.2.2– </a:t>
            </a:r>
            <a:r>
              <a:rPr lang="pt-BR" sz="2400" b="1" dirty="0"/>
              <a:t>Ações desenvolvidas:</a:t>
            </a:r>
            <a:endParaRPr lang="pt-BR" sz="2400" dirty="0"/>
          </a:p>
          <a:p>
            <a:pPr lvl="0"/>
            <a:endParaRPr lang="pt-BR" sz="24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Reunião </a:t>
            </a:r>
            <a:r>
              <a:rPr lang="pt-BR" sz="2400" dirty="0"/>
              <a:t>para discutir o instrumental de monitoramento das AEPETI com a vigilância socioassistencial/CAGSUAS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Reunião com o Fórum </a:t>
            </a:r>
            <a:r>
              <a:rPr lang="pt-BR" sz="2400" dirty="0" smtClean="0"/>
              <a:t>Estadual, </a:t>
            </a:r>
            <a:r>
              <a:rPr lang="pt-BR" sz="2400" dirty="0"/>
              <a:t>para fortalecimento das ações </a:t>
            </a:r>
            <a:r>
              <a:rPr lang="pt-BR" sz="2400" dirty="0" smtClean="0"/>
              <a:t>, </a:t>
            </a:r>
            <a:r>
              <a:rPr lang="pt-BR" sz="2400" dirty="0"/>
              <a:t>discussão e levantamento de sugestões dos temas para as palestras do Encontro Estadual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Orientação para o CEAS - Comissão PETI e  Bolsa Família, sobre o redesenho do PETI e ações estratégicas, auditório do ISMAC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Participação na Oficina de Orientação Sobre a Agenda </a:t>
            </a:r>
            <a:r>
              <a:rPr lang="pt-BR" sz="2400" dirty="0" err="1"/>
              <a:t>Intersetorial</a:t>
            </a:r>
            <a:r>
              <a:rPr lang="pt-BR" sz="2400" dirty="0"/>
              <a:t> do PETI – Brasília/MDS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Mobilização e informação sobre prevenção e erradicação do trabalho infantil em parceira com a SAS/Campo Grande, com entrega de materiais informativos na Av. Afonso Pena, comemorando o Dia Nacional de Erradicação do </a:t>
            </a:r>
            <a:r>
              <a:rPr lang="pt-BR" sz="2400" dirty="0" err="1"/>
              <a:t>Trabaho</a:t>
            </a:r>
            <a:r>
              <a:rPr lang="pt-BR" sz="2400" dirty="0"/>
              <a:t> Infantil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Realização do Encontro Estadual - “Trabalho Infantil: enfrentar para erradicar. Juntos para vencer o desafio”, municípios elegíveis e demais municípios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Participação na Caravana da Saúde nos municípios de: Três Lagoas, Paranaíba e Nova Andradina – distribuição de </a:t>
            </a:r>
            <a:r>
              <a:rPr lang="pt-BR" sz="2400" dirty="0" err="1"/>
              <a:t>folder’s</a:t>
            </a:r>
            <a:r>
              <a:rPr lang="pt-BR" sz="2400" dirty="0"/>
              <a:t> e </a:t>
            </a:r>
            <a:r>
              <a:rPr lang="pt-BR" sz="2400" dirty="0" err="1"/>
              <a:t>cataventos</a:t>
            </a:r>
            <a:r>
              <a:rPr lang="pt-BR" sz="2400" dirty="0"/>
              <a:t>; informação sobre a questão do trabalho infantil</a:t>
            </a:r>
            <a:r>
              <a:rPr lang="pt-BR" sz="2400" dirty="0" smtClean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4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Reunião técnica MDS, 27/11/2015 –Apresentação do Diagnóstico /Trabalho Infantil</a:t>
            </a:r>
          </a:p>
          <a:p>
            <a:pPr lvl="0" algn="just"/>
            <a:r>
              <a:rPr lang="pt-BR" sz="2400" dirty="0" smtClean="0"/>
              <a:t>      aos 10 elegíveis/Orientações SINPETI.</a:t>
            </a:r>
            <a:endParaRPr lang="pt-BR" sz="2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24561" y="908720"/>
            <a:ext cx="7344816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DESAFIOS/NOVAS DEMANDAS A SEREM SUPERADOS</a:t>
            </a:r>
            <a:endParaRPr lang="pt-BR" sz="2600" b="1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Encontro </a:t>
            </a:r>
            <a:r>
              <a:rPr lang="pt-BR" sz="2600" dirty="0"/>
              <a:t>Estadual </a:t>
            </a:r>
            <a:r>
              <a:rPr lang="pt-BR" sz="2600" dirty="0" err="1"/>
              <a:t>Intersetorial</a:t>
            </a:r>
            <a:r>
              <a:rPr lang="pt-BR" sz="2600" dirty="0"/>
              <a:t> com as políticas públicas e parceiros não governamentais, e do sistema de Garantia Direitos, com vistas ao fortalecimento  do </a:t>
            </a:r>
            <a:r>
              <a:rPr lang="pt-BR" sz="2600" dirty="0" smtClean="0"/>
              <a:t>Fórum </a:t>
            </a:r>
            <a:r>
              <a:rPr lang="pt-BR" sz="2600" dirty="0"/>
              <a:t>Estadual Erradicação do Trabalho Infantil- MS</a:t>
            </a:r>
            <a:r>
              <a:rPr lang="pt-BR" sz="26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 </a:t>
            </a:r>
            <a:r>
              <a:rPr lang="pt-BR" sz="2600" dirty="0"/>
              <a:t>Realização de Audiência </a:t>
            </a:r>
            <a:r>
              <a:rPr lang="pt-BR" sz="2600" dirty="0" smtClean="0"/>
              <a:t>Pública, apoio </a:t>
            </a:r>
            <a:r>
              <a:rPr lang="pt-BR" sz="2600" dirty="0"/>
              <a:t>e assessoria aos </a:t>
            </a:r>
            <a:r>
              <a:rPr lang="pt-BR" sz="2600" dirty="0" smtClean="0"/>
              <a:t>municípios para realização das mesmas.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Encontro </a:t>
            </a:r>
            <a:r>
              <a:rPr lang="pt-BR" sz="2600" dirty="0"/>
              <a:t>com os 10 elegíveis para troca de experiências em relação à identificação do trabalho infantil, e outros (1º. semestre de 2016</a:t>
            </a:r>
            <a:r>
              <a:rPr lang="pt-BR" sz="2600" dirty="0" smtClean="0"/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Demanda </a:t>
            </a:r>
            <a:r>
              <a:rPr lang="pt-BR" sz="2600" dirty="0"/>
              <a:t>para novo planejamento elaboração de material gráfico (catavento, </a:t>
            </a:r>
            <a:r>
              <a:rPr lang="pt-BR" sz="2600" dirty="0" err="1"/>
              <a:t>botons</a:t>
            </a:r>
            <a:r>
              <a:rPr lang="pt-BR" sz="2600" dirty="0"/>
              <a:t> e camisetas). </a:t>
            </a:r>
          </a:p>
        </p:txBody>
      </p:sp>
      <p:pic>
        <p:nvPicPr>
          <p:cNvPr id="3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8182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085184"/>
            <a:ext cx="8229600" cy="864096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  <a:t/>
            </a:r>
            <a:b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</a:br>
            <a: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  <a:t/>
            </a:r>
            <a:b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</a:br>
            <a: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  <a:t/>
            </a:r>
            <a:b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</a:br>
            <a: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  <a:t/>
            </a:r>
            <a:b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</a:br>
            <a:r>
              <a:rPr lang="pt-BR" sz="24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  <a:t>“A criança aprende brincando, e brincando ela é feliz!”                 </a:t>
            </a:r>
            <a:r>
              <a:rPr lang="pt-BR" sz="2000" b="1" dirty="0" smtClean="0">
                <a:latin typeface="Calibri" pitchFamily="34" charset="0"/>
                <a:ea typeface="BatangChe" pitchFamily="49" charset="-127"/>
                <a:cs typeface="Aparajita" pitchFamily="34" charset="0"/>
              </a:rPr>
              <a:t>(A.Desconhecido)</a:t>
            </a:r>
            <a:endParaRPr lang="pt-BR" sz="2000" b="1" dirty="0">
              <a:latin typeface="Calibri" pitchFamily="34" charset="0"/>
              <a:ea typeface="BatangChe" pitchFamily="49" charset="-127"/>
              <a:cs typeface="Aparajita" pitchFamily="34" charset="0"/>
            </a:endParaRPr>
          </a:p>
        </p:txBody>
      </p:sp>
      <p:pic>
        <p:nvPicPr>
          <p:cNvPr id="1026" name="Picture 2" descr="C:\Users\csouza\Documents\bcnzRe5cG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836712"/>
            <a:ext cx="7056784" cy="5112568"/>
          </a:xfrm>
          <a:prstGeom prst="rect">
            <a:avLst/>
          </a:prstGeom>
          <a:noFill/>
        </p:spPr>
      </p:pic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764704"/>
            <a:ext cx="7056784" cy="52565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  <a:defRPr/>
            </a:pPr>
            <a:r>
              <a:rPr lang="pt-BR" sz="5400" b="1" dirty="0" smtClean="0">
                <a:solidFill>
                  <a:schemeClr val="tx1"/>
                </a:solidFill>
                <a:latin typeface="Arial" charset="0"/>
              </a:rPr>
              <a:t>Obrigada!</a:t>
            </a:r>
          </a:p>
          <a:p>
            <a:pPr marL="0" indent="0" algn="ctr">
              <a:buNone/>
              <a:defRPr/>
            </a:pPr>
            <a:r>
              <a:rPr lang="pt-BR" sz="3000" b="1" dirty="0" smtClean="0">
                <a:solidFill>
                  <a:schemeClr val="tx1"/>
                </a:solidFill>
                <a:latin typeface="Arial" charset="0"/>
                <a:hlinkClick r:id="rId2"/>
              </a:rPr>
              <a:t>cpse@sedhast.ms.gov.br</a:t>
            </a:r>
            <a:endParaRPr lang="pt-BR" sz="3000" b="1" dirty="0" smtClean="0">
              <a:solidFill>
                <a:schemeClr val="tx1"/>
              </a:solidFill>
              <a:latin typeface="Arial" charset="0"/>
            </a:endParaRPr>
          </a:p>
          <a:p>
            <a:pPr marL="0" indent="0" algn="ctr">
              <a:buNone/>
              <a:defRPr/>
            </a:pPr>
            <a:r>
              <a:rPr lang="pt-BR" sz="3000" b="1" dirty="0" smtClean="0">
                <a:solidFill>
                  <a:schemeClr val="tx1"/>
                </a:solidFill>
                <a:latin typeface="Arial" charset="0"/>
                <a:hlinkClick r:id="rId3"/>
              </a:rPr>
              <a:t>Site:www.sedhast.ms.gov.br</a:t>
            </a:r>
          </a:p>
          <a:p>
            <a:pPr marL="0" indent="0" algn="ctr">
              <a:buNone/>
              <a:defRPr/>
            </a:pPr>
            <a:endParaRPr lang="pt-BR" sz="2000" b="1" dirty="0" smtClean="0">
              <a:solidFill>
                <a:schemeClr val="tx1"/>
              </a:solidFill>
              <a:latin typeface="Arial" charset="0"/>
            </a:endParaRPr>
          </a:p>
          <a:p>
            <a:pPr marL="0" indent="0"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                Equipe  de Referência do PETI: </a:t>
            </a:r>
          </a:p>
          <a:p>
            <a:pPr marL="0" indent="0">
              <a:buNone/>
              <a:defRPr/>
            </a:pPr>
            <a:endParaRPr lang="pt-BR" sz="2000" b="1" dirty="0" smtClean="0">
              <a:solidFill>
                <a:schemeClr val="tx1"/>
              </a:solidFill>
              <a:latin typeface="Arial" charset="0"/>
            </a:endParaRPr>
          </a:p>
          <a:p>
            <a:pPr marL="0" indent="0"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                - Denise Couto </a:t>
            </a:r>
            <a:r>
              <a:rPr lang="pt-BR" sz="2000" b="1" dirty="0" err="1" smtClean="0">
                <a:solidFill>
                  <a:schemeClr val="tx1"/>
                </a:solidFill>
                <a:latin typeface="Arial" charset="0"/>
              </a:rPr>
              <a:t>Pottumati</a:t>
            </a:r>
            <a:endParaRPr lang="pt-BR" sz="2000" b="1" dirty="0" smtClean="0">
              <a:solidFill>
                <a:schemeClr val="tx1"/>
              </a:solidFill>
              <a:latin typeface="Arial" charset="0"/>
            </a:endParaRPr>
          </a:p>
          <a:p>
            <a:pPr marL="0" indent="0"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                - Edna Paula dos </a:t>
            </a:r>
            <a:r>
              <a:rPr lang="pt-BR" sz="2000" b="1" smtClean="0">
                <a:solidFill>
                  <a:schemeClr val="tx1"/>
                </a:solidFill>
                <a:latin typeface="Arial" charset="0"/>
              </a:rPr>
              <a:t>Santos  </a:t>
            </a:r>
            <a:endParaRPr lang="pt-BR" sz="2000" b="1" dirty="0" smtClean="0">
              <a:solidFill>
                <a:schemeClr val="tx1"/>
              </a:solidFill>
              <a:latin typeface="Arial" charset="0"/>
            </a:endParaRPr>
          </a:p>
          <a:p>
            <a:pPr marL="0" indent="0"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                - </a:t>
            </a:r>
            <a:r>
              <a:rPr lang="pt-BR" sz="2000" b="1" dirty="0" err="1" smtClean="0">
                <a:solidFill>
                  <a:schemeClr val="tx1"/>
                </a:solidFill>
                <a:latin typeface="Arial" charset="0"/>
              </a:rPr>
              <a:t>Izildinha</a:t>
            </a:r>
            <a:r>
              <a:rPr lang="pt-BR" sz="2000" b="1" dirty="0" smtClean="0">
                <a:solidFill>
                  <a:schemeClr val="tx1"/>
                </a:solidFill>
                <a:latin typeface="Arial" charset="0"/>
              </a:rPr>
              <a:t> Netto Bueno Barbosa.</a:t>
            </a:r>
            <a:endParaRPr lang="pt-BR" sz="2000" b="1" dirty="0">
              <a:solidFill>
                <a:schemeClr val="tx1"/>
              </a:solidFill>
              <a:latin typeface="Arial" charset="0"/>
            </a:endParaRPr>
          </a:p>
          <a:p>
            <a:pPr marL="0" indent="0">
              <a:buNone/>
              <a:defRPr/>
            </a:pPr>
            <a:endParaRPr lang="pt-BR" sz="4800" b="1" dirty="0" smtClean="0">
              <a:latin typeface="Arial" charset="0"/>
            </a:endParaRPr>
          </a:p>
          <a:p>
            <a:pPr algn="ctr">
              <a:buNone/>
              <a:defRPr/>
            </a:pPr>
            <a:endParaRPr lang="pt-BR" b="1" dirty="0" smtClean="0">
              <a:latin typeface="Arial" charset="0"/>
            </a:endParaRPr>
          </a:p>
          <a:p>
            <a:pPr algn="just">
              <a:buFont typeface="Wingdings" pitchFamily="2" charset="2"/>
              <a:buChar char="Ø"/>
            </a:pPr>
            <a:endParaRPr lang="pt-BR" dirty="0"/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674" y="6092825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46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556792"/>
            <a:ext cx="813690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Diagnóstico </a:t>
            </a:r>
            <a:r>
              <a:rPr lang="pt-BR" sz="3200" b="1" dirty="0" err="1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Intersetorial</a:t>
            </a:r>
            <a:r>
              <a:rPr lang="pt-BR" sz="32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Municipal </a:t>
            </a:r>
          </a:p>
          <a:p>
            <a:pPr algn="ctr"/>
            <a:r>
              <a:rPr lang="pt-BR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Ações Estratégicas para Redesenho do Programa de Erradicação do Trabalho Infantil - PETI</a:t>
            </a:r>
          </a:p>
          <a:p>
            <a:pPr algn="ctr"/>
            <a:endParaRPr lang="pt-BR" sz="2800" b="1" dirty="0">
              <a:solidFill>
                <a:srgbClr val="1793DF"/>
              </a:solidFill>
              <a:latin typeface="Candara" pitchFamily="34" charset="0"/>
            </a:endParaRPr>
          </a:p>
          <a:p>
            <a:pPr algn="ctr"/>
            <a:r>
              <a:rPr lang="pt-BR" sz="2800" b="1" dirty="0">
                <a:solidFill>
                  <a:srgbClr val="FF0000"/>
                </a:solidFill>
                <a:latin typeface="Candara" pitchFamily="34" charset="0"/>
              </a:rPr>
              <a:t>Oficina Técnica das Ações </a:t>
            </a:r>
            <a:r>
              <a:rPr lang="pt-BR" sz="2800" b="1" dirty="0" smtClean="0">
                <a:solidFill>
                  <a:srgbClr val="FF0000"/>
                </a:solidFill>
                <a:latin typeface="Candara" pitchFamily="34" charset="0"/>
              </a:rPr>
              <a:t>Estratégicas</a:t>
            </a:r>
          </a:p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ndara" pitchFamily="34" charset="0"/>
              </a:rPr>
              <a:t>PETI 2015 – MATO GROSSO</a:t>
            </a:r>
            <a:endParaRPr lang="pt-BR" sz="2400" b="1" dirty="0" smtClean="0">
              <a:solidFill>
                <a:srgbClr val="FF0000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6381328"/>
            <a:ext cx="3121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solidFill>
                  <a:prstClr val="black"/>
                </a:solidFill>
                <a:latin typeface="Candara" pitchFamily="34" charset="0"/>
              </a:rPr>
              <a:t>Campo Grande, 27 de </a:t>
            </a:r>
            <a:r>
              <a:rPr lang="es-MX" sz="1400" b="1" dirty="0" err="1" smtClean="0">
                <a:solidFill>
                  <a:prstClr val="black"/>
                </a:solidFill>
                <a:latin typeface="Candara" pitchFamily="34" charset="0"/>
              </a:rPr>
              <a:t>Novembro</a:t>
            </a:r>
            <a:r>
              <a:rPr lang="es-MX" sz="1400" b="1" dirty="0" smtClean="0">
                <a:solidFill>
                  <a:prstClr val="black"/>
                </a:solidFill>
                <a:latin typeface="Candara" pitchFamily="34" charset="0"/>
              </a:rPr>
              <a:t>, 2015 </a:t>
            </a:r>
            <a:endParaRPr lang="en-US" sz="1400" b="1" dirty="0">
              <a:solidFill>
                <a:prstClr val="black"/>
              </a:solidFill>
              <a:latin typeface="Candar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8612" y="5406315"/>
            <a:ext cx="184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100" b="1" dirty="0">
              <a:solidFill>
                <a:prstClr val="black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83568" y="380640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Diagnóstico Municipal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2327969"/>
            <a:ext cx="73031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1" dirty="0" smtClean="0">
                <a:solidFill>
                  <a:prstClr val="black"/>
                </a:solidFill>
                <a:latin typeface="Candara" pitchFamily="34" charset="0"/>
              </a:rPr>
              <a:t>Analisar e contextualizar as principais informações sobre o trabalho infantil numa perspectiva </a:t>
            </a:r>
            <a:r>
              <a:rPr lang="pt-BR" sz="2400" b="1" dirty="0" err="1" smtClean="0">
                <a:solidFill>
                  <a:prstClr val="black"/>
                </a:solidFill>
                <a:latin typeface="Candara" pitchFamily="34" charset="0"/>
              </a:rPr>
              <a:t>intersetorial</a:t>
            </a:r>
            <a:r>
              <a:rPr lang="pt-BR" sz="2400" b="1" dirty="0" smtClean="0">
                <a:solidFill>
                  <a:prstClr val="black"/>
                </a:solidFill>
                <a:latin typeface="Candara" pitchFamily="34" charset="0"/>
              </a:rPr>
              <a:t>;</a:t>
            </a:r>
          </a:p>
          <a:p>
            <a:pPr algn="just"/>
            <a:endParaRPr lang="pt-BR" sz="2400" b="1" dirty="0">
              <a:solidFill>
                <a:prstClr val="black"/>
              </a:solidFill>
              <a:latin typeface="Candara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1" dirty="0" smtClean="0">
                <a:solidFill>
                  <a:prstClr val="black"/>
                </a:solidFill>
                <a:latin typeface="Candara" pitchFamily="34" charset="0"/>
              </a:rPr>
              <a:t>A partir da análise da situação do trabalho infantil no município, indicar algumas ações </a:t>
            </a:r>
            <a:r>
              <a:rPr lang="pt-BR" sz="2400" b="1" dirty="0">
                <a:solidFill>
                  <a:prstClr val="black"/>
                </a:solidFill>
                <a:latin typeface="Candara" pitchFamily="34" charset="0"/>
              </a:rPr>
              <a:t>em cada eixo de atuação das Ações Estratégicas do PETI </a:t>
            </a:r>
            <a:r>
              <a:rPr lang="pt-BR" sz="2400" b="1" dirty="0" smtClean="0">
                <a:solidFill>
                  <a:prstClr val="black"/>
                </a:solidFill>
                <a:latin typeface="Candara" pitchFamily="34" charset="0"/>
              </a:rPr>
              <a:t>e gerar insumos para o planejamento de outras. </a:t>
            </a:r>
            <a:endParaRPr lang="pt-BR" sz="2400" b="1" dirty="0">
              <a:solidFill>
                <a:prstClr val="black"/>
              </a:solidFill>
              <a:latin typeface="Candar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1527174"/>
            <a:ext cx="4824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err="1" smtClean="0">
                <a:solidFill>
                  <a:srgbClr val="339933"/>
                </a:solidFill>
                <a:latin typeface="Candara" pitchFamily="34" charset="0"/>
              </a:rPr>
              <a:t>Objetivos</a:t>
            </a:r>
            <a:r>
              <a:rPr lang="en-GB" sz="2400" b="1" dirty="0" smtClean="0">
                <a:solidFill>
                  <a:srgbClr val="339933"/>
                </a:solidFill>
                <a:latin typeface="Candara" pitchFamily="34" charset="0"/>
              </a:rPr>
              <a:t>: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02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83568" y="380640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Diagnóstico Municipal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556792"/>
            <a:ext cx="770485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prstClr val="black"/>
                </a:solidFill>
                <a:latin typeface="Candara" pitchFamily="34" charset="0"/>
              </a:rPr>
              <a:t>Apresentação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prstClr val="black"/>
                </a:solidFill>
                <a:latin typeface="Candara" pitchFamily="34" charset="0"/>
              </a:rPr>
              <a:t>Dados Demográficos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prstClr val="black"/>
                </a:solidFill>
                <a:latin typeface="Candara" pitchFamily="34" charset="0"/>
              </a:rPr>
              <a:t>Gestão do PETI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FF0000"/>
                </a:solidFill>
                <a:latin typeface="Candara" pitchFamily="34" charset="0"/>
              </a:rPr>
              <a:t>Eixo Informação e Mobilização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FF0000"/>
                </a:solidFill>
                <a:latin typeface="Candara" pitchFamily="34" charset="0"/>
              </a:rPr>
              <a:t>Eixo Identificação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Informações Básicas de Referência (Censo 2010, </a:t>
            </a:r>
            <a:r>
              <a:rPr lang="pt-BR" sz="1400" dirty="0" err="1" smtClean="0">
                <a:solidFill>
                  <a:prstClr val="black"/>
                </a:solidFill>
                <a:latin typeface="Candara" pitchFamily="34" charset="0"/>
              </a:rPr>
              <a:t>CadÚnico</a:t>
            </a: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, PFTI)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FF0000"/>
                </a:solidFill>
                <a:latin typeface="Candara" pitchFamily="34" charset="0"/>
              </a:rPr>
              <a:t>Eixo Proteção Social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Centros </a:t>
            </a:r>
            <a:r>
              <a:rPr lang="pt-BR" sz="1400" dirty="0" err="1" smtClean="0">
                <a:solidFill>
                  <a:prstClr val="black"/>
                </a:solidFill>
                <a:latin typeface="Candara" pitchFamily="34" charset="0"/>
              </a:rPr>
              <a:t>Socioassistenciais</a:t>
            </a: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Acompanhamento de Crianças e Adolescentes em Situação de Trabalho Infantil de suas Famílias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Serviços de Convivência e Fortalecimento de Vínculos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Serviço de Proteção e Atendimento Integral à Família e Serviço de Proteção e Atendimento à Família e Indivíduos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Aprendizagem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Educação Integral – Programa Mais Educação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Saúde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FF0000"/>
                </a:solidFill>
                <a:latin typeface="Candara" pitchFamily="34" charset="0"/>
              </a:rPr>
              <a:t>Eixo Defesa e Responsabilização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Ações Fiscais – MTE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prstClr val="black"/>
                </a:solidFill>
                <a:latin typeface="Candara" pitchFamily="34" charset="0"/>
              </a:rPr>
              <a:t>Existência de Instâncias de Defesa e de Conselhos Municipais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FF0000"/>
                </a:solidFill>
                <a:latin typeface="Candara" pitchFamily="34" charset="0"/>
              </a:rPr>
              <a:t>Eixo Monitoramento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dirty="0" smtClean="0">
                <a:solidFill>
                  <a:prstClr val="black"/>
                </a:solidFill>
                <a:latin typeface="Candara" pitchFamily="34" charset="0"/>
              </a:rPr>
              <a:t>Informações Estratégicas Complementares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endParaRPr lang="pt-BR" sz="1600" dirty="0">
              <a:solidFill>
                <a:prstClr val="black"/>
              </a:solidFill>
              <a:latin typeface="Candar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1095127"/>
            <a:ext cx="4824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err="1" smtClean="0">
                <a:solidFill>
                  <a:srgbClr val="339933"/>
                </a:solidFill>
                <a:latin typeface="Candara" pitchFamily="34" charset="0"/>
              </a:rPr>
              <a:t>Estrutura</a:t>
            </a:r>
            <a:r>
              <a:rPr lang="en-GB" sz="2400" b="1" dirty="0" smtClean="0">
                <a:solidFill>
                  <a:srgbClr val="339933"/>
                </a:solidFill>
                <a:latin typeface="Candara" pitchFamily="34" charset="0"/>
              </a:rPr>
              <a:t>: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3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308632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Informação e Mobilização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2191504"/>
            <a:ext cx="7303170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Constituir grupo de trabalho </a:t>
            </a:r>
            <a:r>
              <a:rPr lang="pt-BR" sz="2400" dirty="0" err="1" smtClean="0">
                <a:solidFill>
                  <a:prstClr val="black"/>
                </a:solidFill>
                <a:latin typeface="Candara" pitchFamily="34" charset="0"/>
              </a:rPr>
              <a:t>intersetorial</a:t>
            </a: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Realizar campanhas de mobilização e sensibilização;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Realizar eventos de sensibilização com crianças, adolescentes e com a comunidade de modo geral;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Promover reuniões e ações integradas;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Mobilizar imprensa e mídia local;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prstClr val="black"/>
                </a:solidFill>
                <a:latin typeface="Candara" pitchFamily="34" charset="0"/>
              </a:rPr>
              <a:t>Realizar audiência pública. </a:t>
            </a:r>
            <a:endParaRPr lang="pt-BR" sz="2400" dirty="0">
              <a:solidFill>
                <a:prstClr val="black"/>
              </a:solidFill>
              <a:latin typeface="Candar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527175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Ações Propostas - Exemplos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9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207007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Identificação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527175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Informações Básicas de Referência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20888"/>
            <a:ext cx="8149861" cy="3203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5661248"/>
            <a:ext cx="2874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IBGE – Censo 2010, MDS - CadÚnico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" name="Seta para baixo 2"/>
          <p:cNvSpPr/>
          <p:nvPr/>
        </p:nvSpPr>
        <p:spPr>
          <a:xfrm>
            <a:off x="395536" y="2420888"/>
            <a:ext cx="720080" cy="695170"/>
          </a:xfrm>
          <a:prstGeom prst="downArrow">
            <a:avLst>
              <a:gd name="adj1" fmla="val 50000"/>
              <a:gd name="adj2" fmla="val 528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78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308632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Identificação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1908696"/>
            <a:ext cx="73031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Realizar diagnóstico </a:t>
            </a:r>
            <a:r>
              <a:rPr lang="pt-BR" sz="1400" b="1" dirty="0" err="1">
                <a:solidFill>
                  <a:prstClr val="black"/>
                </a:solidFill>
                <a:latin typeface="Candara" panose="020E0502030303020204" pitchFamily="34" charset="0"/>
              </a:rPr>
              <a:t>socioterritorial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, identificando as principais incidências de trabalho infantil no 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território;</a:t>
            </a:r>
            <a:endParaRPr lang="en-GB" sz="1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Produzir 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estudos, diagnósticos e análises da oferta de serviços e benefícios </a:t>
            </a:r>
            <a:r>
              <a:rPr lang="pt-BR" sz="1400" b="1" dirty="0" err="1">
                <a:solidFill>
                  <a:prstClr val="black"/>
                </a:solidFill>
                <a:latin typeface="Candara" panose="020E0502030303020204" pitchFamily="34" charset="0"/>
              </a:rPr>
              <a:t>socioassistenciais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 relativo ao trabalho 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infantil;</a:t>
            </a:r>
            <a:endParaRPr lang="en-GB" sz="1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Mapear a rede de serviços e equipamentos das políticas 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setoriais (educação, saúde, </a:t>
            </a:r>
            <a:r>
              <a:rPr lang="pt-BR" sz="1400" b="1" dirty="0" err="1" smtClean="0">
                <a:solidFill>
                  <a:prstClr val="black"/>
                </a:solidFill>
                <a:latin typeface="Candara" panose="020E0502030303020204" pitchFamily="34" charset="0"/>
              </a:rPr>
              <a:t>etc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) 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que podem ser utilizadas como estratégias para identificação das incidências locais de trabalho 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;</a:t>
            </a:r>
            <a:endParaRPr lang="en-GB" sz="1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Capacitar as equipes do SUAS que realizam Busca Ativa para identificação de situações de trabalho 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;</a:t>
            </a:r>
            <a:endParaRPr lang="en-GB" sz="1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Capacitar as equipes do </a:t>
            </a:r>
            <a:r>
              <a:rPr lang="pt-BR" sz="1400" b="1" dirty="0" err="1">
                <a:solidFill>
                  <a:prstClr val="black"/>
                </a:solidFill>
                <a:latin typeface="Candara" panose="020E0502030303020204" pitchFamily="34" charset="0"/>
              </a:rPr>
              <a:t>CadÚnico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 sobre a temática do trabalho infantil, a fim de garantir o preenchimento do campo relativo à identificação do trabalho infantil no formulário de </a:t>
            </a: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cadastramento;</a:t>
            </a:r>
            <a:endParaRPr lang="en-GB" sz="1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Divulgar </a:t>
            </a:r>
            <a:r>
              <a:rPr lang="pt-BR" sz="1400" b="1" dirty="0">
                <a:solidFill>
                  <a:prstClr val="black"/>
                </a:solidFill>
                <a:latin typeface="Candara" panose="020E0502030303020204" pitchFamily="34" charset="0"/>
              </a:rPr>
              <a:t>os instrumentos e canais de denuncia de situações de trabalho infantil.</a:t>
            </a:r>
            <a:endParaRPr lang="en-GB" sz="1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196752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Ações Propostas - Exemplos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16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971600" y="764704"/>
            <a:ext cx="7056784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pt-BR" b="1" dirty="0" smtClean="0">
                <a:solidFill>
                  <a:schemeClr val="tx1"/>
                </a:solidFill>
              </a:rPr>
              <a:t>      MOBILIZAÇÃO</a:t>
            </a: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       </a:t>
            </a:r>
            <a:r>
              <a:rPr lang="pt-BR" sz="2800" dirty="0" smtClean="0">
                <a:solidFill>
                  <a:schemeClr val="tx1"/>
                </a:solidFill>
              </a:rPr>
              <a:t>Sociedade Civil Organizada</a:t>
            </a:r>
          </a:p>
          <a:p>
            <a:pPr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      Poder Público nas 3 Esferas de  Governo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      Órgãos de Fiscalização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      Organismos Internacionais </a:t>
            </a:r>
          </a:p>
          <a:p>
            <a:pPr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      Movimentos Religiosos </a:t>
            </a:r>
            <a:r>
              <a:rPr lang="pt-BR" dirty="0" smtClean="0">
                <a:solidFill>
                  <a:schemeClr val="tx1"/>
                </a:solidFill>
              </a:rPr>
              <a:t>        </a:t>
            </a:r>
            <a:r>
              <a:rPr lang="pt-BR" dirty="0" smtClean="0"/>
              <a:t>         </a:t>
            </a:r>
            <a:r>
              <a:rPr lang="pt-BR" b="1" dirty="0" smtClean="0"/>
              <a:t>                                  </a:t>
            </a:r>
            <a:endParaRPr lang="pt-BR" b="1" dirty="0"/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26898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Proteção Social</a:t>
            </a: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504" y="692696"/>
            <a:ext cx="9036496" cy="7586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Assistência Social</a:t>
            </a:r>
          </a:p>
          <a:p>
            <a:endParaRPr lang="pt-BR" sz="23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r>
              <a:rPr lang="pt-BR" sz="2300" b="1" dirty="0" smtClean="0">
                <a:solidFill>
                  <a:srgbClr val="7030A0"/>
                </a:solidFill>
                <a:latin typeface="Candara" pitchFamily="34" charset="0"/>
              </a:rPr>
              <a:t>Centros </a:t>
            </a:r>
            <a:r>
              <a:rPr lang="pt-BR" sz="2300" b="1" dirty="0" err="1" smtClean="0">
                <a:solidFill>
                  <a:srgbClr val="7030A0"/>
                </a:solidFill>
                <a:latin typeface="Candara" pitchFamily="34" charset="0"/>
              </a:rPr>
              <a:t>Socioassistenciais</a:t>
            </a:r>
            <a:r>
              <a:rPr lang="pt-BR" sz="2300" b="1" dirty="0" smtClean="0">
                <a:solidFill>
                  <a:srgbClr val="7030A0"/>
                </a:solidFill>
                <a:latin typeface="Candara" pitchFamily="34" charset="0"/>
              </a:rPr>
              <a:t> Existentes  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Número de CRAS e de CREAS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Centro de Convivência e Fortalecimento de Vínculos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Centro de Juventude</a:t>
            </a:r>
          </a:p>
          <a:p>
            <a:pPr marL="800100" lvl="1" indent="-342900">
              <a:buFont typeface="Wingdings" pitchFamily="2" charset="2"/>
              <a:buChar char="q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Unidade de atendimento ao adolescente em conflito c/ a Lei</a:t>
            </a:r>
          </a:p>
          <a:p>
            <a:r>
              <a:rPr lang="pt-BR" sz="2300" b="1" dirty="0">
                <a:solidFill>
                  <a:srgbClr val="7030A0"/>
                </a:solidFill>
                <a:latin typeface="Candara" pitchFamily="34" charset="0"/>
              </a:rPr>
              <a:t> </a:t>
            </a:r>
            <a:r>
              <a:rPr lang="pt-BR" sz="2300" b="1" dirty="0" smtClean="0">
                <a:solidFill>
                  <a:srgbClr val="7030A0"/>
                </a:solidFill>
                <a:latin typeface="Candara" pitchFamily="34" charset="0"/>
              </a:rPr>
              <a:t>Serviços de Convivência e Fortalecimento de Vínculos (SCFV)  </a:t>
            </a:r>
            <a:endParaRPr lang="pt-BR" sz="2300" b="1" dirty="0">
              <a:solidFill>
                <a:srgbClr val="339933"/>
              </a:solidFill>
              <a:latin typeface="Candara" pitchFamily="34" charset="0"/>
            </a:endParaRPr>
          </a:p>
          <a:p>
            <a:pPr marL="800100" lvl="1" indent="-342900">
              <a:buFont typeface="Wingdings" pitchFamily="2" charset="2"/>
              <a:buChar char="v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Número de CA até 15 anos em SCFV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Capacidade de atendimento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pt-BR" sz="2300" b="1" dirty="0">
                <a:solidFill>
                  <a:srgbClr val="339933"/>
                </a:solidFill>
                <a:latin typeface="Candara" pitchFamily="34" charset="0"/>
              </a:rPr>
              <a:t>Número de CA até 15 </a:t>
            </a: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anos com marcação de trabalho infantil no </a:t>
            </a:r>
            <a:r>
              <a:rPr lang="pt-BR" sz="2300" b="1" dirty="0" err="1" smtClean="0">
                <a:solidFill>
                  <a:srgbClr val="339933"/>
                </a:solidFill>
                <a:latin typeface="Candara" pitchFamily="34" charset="0"/>
              </a:rPr>
              <a:t>CadÚnico</a:t>
            </a: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, frequentando SCFV</a:t>
            </a:r>
          </a:p>
          <a:p>
            <a:pPr marL="800100" lvl="1" indent="-342900" algn="just">
              <a:buFont typeface="Wingdings" pitchFamily="2" charset="2"/>
              <a:buChar char="v"/>
            </a:pPr>
            <a:r>
              <a:rPr lang="pt-BR" sz="2300" b="1" dirty="0" smtClean="0">
                <a:solidFill>
                  <a:srgbClr val="339933"/>
                </a:solidFill>
                <a:latin typeface="Candara" pitchFamily="34" charset="0"/>
              </a:rPr>
              <a:t>Forma pela qual está organizado o atendimento das crianças em situação de TI no SCVF do município </a:t>
            </a:r>
          </a:p>
          <a:p>
            <a:pPr marL="0" lvl="1"/>
            <a:r>
              <a:rPr lang="pt-BR" sz="2300" b="1" dirty="0" smtClean="0">
                <a:solidFill>
                  <a:srgbClr val="7030A0"/>
                </a:solidFill>
                <a:latin typeface="Candara" pitchFamily="34" charset="0"/>
              </a:rPr>
              <a:t>Serviço </a:t>
            </a:r>
            <a:r>
              <a:rPr lang="pt-BR" sz="2300" b="1" dirty="0">
                <a:solidFill>
                  <a:srgbClr val="7030A0"/>
                </a:solidFill>
                <a:latin typeface="Candara" pitchFamily="34" charset="0"/>
              </a:rPr>
              <a:t>de </a:t>
            </a:r>
            <a:r>
              <a:rPr lang="pt-BR" sz="2300" b="1" dirty="0" smtClean="0">
                <a:solidFill>
                  <a:srgbClr val="7030A0"/>
                </a:solidFill>
                <a:latin typeface="Candara" pitchFamily="34" charset="0"/>
              </a:rPr>
              <a:t>Proteção e Atendimento Integral à Família (PAIF) e Serv. de Proteção e Atendimento Especializado à Família e Indivíduos (PAEFI)</a:t>
            </a:r>
            <a:endParaRPr lang="pt-BR" sz="2300" b="1" dirty="0">
              <a:solidFill>
                <a:srgbClr val="7030A0"/>
              </a:solidFill>
              <a:latin typeface="Candara" pitchFamily="34" charset="0"/>
            </a:endParaRPr>
          </a:p>
          <a:p>
            <a:pPr marL="800100" lvl="1" indent="-342900" algn="just">
              <a:buFont typeface="Wingdings" pitchFamily="2" charset="2"/>
              <a:buChar char="v"/>
            </a:pPr>
            <a:endParaRPr lang="pt-BR" sz="23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marL="800100" lvl="1" indent="-342900">
              <a:buFont typeface="Wingdings" pitchFamily="2" charset="2"/>
              <a:buChar char="v"/>
            </a:pPr>
            <a:endParaRPr lang="pt-BR" sz="24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marL="800100" lvl="1" indent="-342900">
              <a:buFont typeface="Wingdings" pitchFamily="2" charset="2"/>
              <a:buChar char="v"/>
            </a:pPr>
            <a:endParaRPr lang="pt-BR" sz="2400" b="1" dirty="0">
              <a:solidFill>
                <a:srgbClr val="339933"/>
              </a:solidFill>
              <a:latin typeface="Candara" pitchFamily="34" charset="0"/>
            </a:endParaRPr>
          </a:p>
          <a:p>
            <a:pPr lvl="1"/>
            <a:endParaRPr lang="pt-BR" sz="2400" b="1" dirty="0">
              <a:solidFill>
                <a:srgbClr val="5F8804"/>
              </a:solidFill>
              <a:latin typeface="Candara" pitchFamily="34" charset="0"/>
            </a:endParaRPr>
          </a:p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48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207007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Proteção Social</a:t>
            </a: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527175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Aprendizagem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81" y="2433638"/>
            <a:ext cx="8164867" cy="265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01415" y="5157192"/>
            <a:ext cx="1949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MTE – RAIS e  CAGED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33639"/>
            <a:ext cx="700908" cy="525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356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207007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Proteção Social</a:t>
            </a: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527175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Educação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80" y="2320327"/>
            <a:ext cx="6850956" cy="330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0156" y="5672281"/>
            <a:ext cx="903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MEC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228" y="2320327"/>
            <a:ext cx="972468" cy="604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884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207007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Proteção Social</a:t>
            </a: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527175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Saúde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15146"/>
            <a:ext cx="7952556" cy="298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5373216"/>
            <a:ext cx="1860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Ministério da Saúde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63138"/>
            <a:ext cx="615774" cy="640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72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308632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Proteção Social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1908696"/>
            <a:ext cx="73031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400" b="1" u="sng" dirty="0">
                <a:solidFill>
                  <a:srgbClr val="FF0000"/>
                </a:solidFill>
                <a:latin typeface="Candara" panose="020E0502030303020204" pitchFamily="34" charset="0"/>
              </a:rPr>
              <a:t>APRENDIZAGEM</a:t>
            </a:r>
            <a:endParaRPr lang="en-GB" sz="1400" b="1" u="sng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Realizar reuniões com as organizações de empregadores e empresas específicas com o intuito de mobilizar, sensibilizar e viabilizar a contratação de aprendizes, principalmente naqueles segmentos da atividade econômica com maior potencial de cumprimento da cota obrigatória por lei.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Analisar as ofertas de escolas técnicas e profissionalizantes assim como instituições credenciadas para oferta de cursos de educação profissional (exemplo: PRONATEC) que possam atender os adolescentes identificados em situação de trabalho infantil e suas famílias.  </a:t>
            </a:r>
            <a:endParaRPr lang="pt-BR" sz="1400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1400" b="1" u="sng" dirty="0" smtClean="0">
                <a:solidFill>
                  <a:srgbClr val="FF0000"/>
                </a:solidFill>
                <a:latin typeface="Candara" panose="020E0502030303020204" pitchFamily="34" charset="0"/>
              </a:rPr>
              <a:t>EDUCAÇÃO</a:t>
            </a:r>
            <a:endParaRPr lang="en-GB" sz="1400" b="1" u="sng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Priorizar ações de busca ativa nas escolas do </a:t>
            </a:r>
            <a:r>
              <a:rPr lang="pt-BR" sz="1400" i="1" dirty="0">
                <a:solidFill>
                  <a:prstClr val="black"/>
                </a:solidFill>
                <a:latin typeface="Candara" panose="020E0502030303020204" pitchFamily="34" charset="0"/>
              </a:rPr>
              <a:t>Mais Educação</a:t>
            </a: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. 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Ampliar a cobertura do programa </a:t>
            </a:r>
            <a:r>
              <a:rPr lang="pt-BR" sz="1400" i="1" dirty="0">
                <a:solidFill>
                  <a:prstClr val="black"/>
                </a:solidFill>
                <a:latin typeface="Candara" panose="020E0502030303020204" pitchFamily="34" charset="0"/>
              </a:rPr>
              <a:t>Mais Educação.</a:t>
            </a: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196752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Ações Propostas - Exemplos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21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308632"/>
            <a:ext cx="713898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Proteção Social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1908696"/>
            <a:ext cx="730317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400" b="1" u="sng" dirty="0" smtClean="0">
                <a:solidFill>
                  <a:srgbClr val="FF0000"/>
                </a:solidFill>
                <a:latin typeface="Candara" panose="020E0502030303020204" pitchFamily="34" charset="0"/>
              </a:rPr>
              <a:t>ASSISTÊNCIA SOCIAL</a:t>
            </a:r>
            <a:endParaRPr lang="en-GB" sz="1400" b="1" u="sng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Garantir o atendimento de crianças e adolescentes em situação de trabalho infantil no Serviço de Convivência e Fortalecimento de Vínculos (SCFV</a:t>
            </a:r>
            <a:r>
              <a:rPr lang="pt-BR" sz="1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); 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Encaminhar e acompanhar as famílias com situação de trabalho infantil para o PAIF e PAEFI e sensibilizar em relação aos malefícios do trabalho infantil e a necessidade de manter as crianças e adolescentes na escola e afastados do trabalho infantil.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1400" b="1" u="sng" dirty="0" smtClean="0">
                <a:solidFill>
                  <a:srgbClr val="FF0000"/>
                </a:solidFill>
                <a:latin typeface="Candara" panose="020E0502030303020204" pitchFamily="34" charset="0"/>
              </a:rPr>
              <a:t>SAÚDE</a:t>
            </a:r>
            <a:endParaRPr lang="en-GB" sz="1400" b="1" u="sng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Realizar reuniões com os profissionais da saúde para garantir o atendimento integral à saúde da criança e do adolescente promovendo ações de identificação de situação de trabalho </a:t>
            </a:r>
            <a:r>
              <a:rPr lang="pt-BR" sz="1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infantil; 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Utilizar o Programa Saúde na Escola para auxiliar na identificação e prevenção de situações de trabalho </a:t>
            </a:r>
            <a:r>
              <a:rPr lang="pt-BR" sz="1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prstClr val="black"/>
                </a:solidFill>
                <a:latin typeface="Candara" panose="020E0502030303020204" pitchFamily="34" charset="0"/>
              </a:rPr>
              <a:t>Garantir a notificação compulsória de casos de trabalho infantil nas unidades de saúde e identificar os possíveis </a:t>
            </a:r>
            <a:r>
              <a:rPr lang="pt-BR" sz="1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entraves. </a:t>
            </a: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1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196752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Ações Propostas - Exemplos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17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79512" y="308632"/>
            <a:ext cx="7411200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Defesa e Responsabilização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18" y="2060848"/>
            <a:ext cx="7480001" cy="2723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50930" y="4869160"/>
            <a:ext cx="69195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IBGE – Pesquisa de Informações Básicas Municipais – 2014 e Suplementto de  Assistência Social 2013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1340768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Existência de Conselhos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19" y="2060848"/>
            <a:ext cx="840530" cy="496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741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79512" y="308632"/>
            <a:ext cx="7411200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Defesa e Responsabilização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4941168"/>
            <a:ext cx="4021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prstClr val="black"/>
                </a:solidFill>
              </a:rPr>
              <a:t>Fonte: MTE – Sistema de Informação sobre Trabalho Infantil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1340768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Inspeção do Trabalho e Focos de Trabalho Infantil 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04864"/>
            <a:ext cx="7685865" cy="265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04864"/>
            <a:ext cx="720080" cy="515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699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7144" y="308632"/>
            <a:ext cx="7411200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Defesa e Responsabilização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1844824"/>
            <a:ext cx="7591202" cy="4486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prstClr val="black"/>
                </a:solidFill>
                <a:latin typeface="Candara" panose="020E0502030303020204" pitchFamily="34" charset="0"/>
              </a:rPr>
              <a:t>Mobilizar os órgãos de controle e fiscalização (MPT, MP, SRTE/MTE, Conselho Tutelar, Conselho Municipal de Direitos da Criança e do Adolescente, </a:t>
            </a:r>
            <a:r>
              <a:rPr lang="pt-BR" sz="16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etc.);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Apoiar </a:t>
            </a:r>
            <a:r>
              <a:rPr lang="pt-BR" sz="1600" b="1" dirty="0">
                <a:solidFill>
                  <a:prstClr val="black"/>
                </a:solidFill>
                <a:latin typeface="Candara" panose="020E0502030303020204" pitchFamily="34" charset="0"/>
              </a:rPr>
              <a:t>os órgãos de controle e fiscalização </a:t>
            </a:r>
            <a:r>
              <a:rPr lang="pt-BR" sz="16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em </a:t>
            </a:r>
            <a:r>
              <a:rPr lang="pt-BR" sz="1600" b="1" dirty="0">
                <a:solidFill>
                  <a:prstClr val="black"/>
                </a:solidFill>
                <a:latin typeface="Candara" panose="020E0502030303020204" pitchFamily="34" charset="0"/>
              </a:rPr>
              <a:t>situações de irregularidade na oferta de ações e serviços para crianças e adolescentes retirados do trabalho </a:t>
            </a:r>
            <a:r>
              <a:rPr lang="pt-BR" sz="16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infantil; 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prstClr val="black"/>
                </a:solidFill>
                <a:latin typeface="Candara" panose="020E0502030303020204" pitchFamily="34" charset="0"/>
              </a:rPr>
              <a:t>Verificar e acompanhar denúncias de trabalho infantil no município registradas no Disque 100 e em outros canais de </a:t>
            </a:r>
            <a:r>
              <a:rPr lang="pt-BR" sz="16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denúncia;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prstClr val="black"/>
                </a:solidFill>
                <a:latin typeface="Candara" panose="020E0502030303020204" pitchFamily="34" charset="0"/>
              </a:rPr>
              <a:t>Acompanhar as ações do Fórum Nacional e Estadual de Prevenção e Erradicação do Trabalho </a:t>
            </a:r>
            <a:r>
              <a:rPr lang="pt-BR" sz="16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Infantil;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prstClr val="black"/>
                </a:solidFill>
                <a:latin typeface="Candara" panose="020E0502030303020204" pitchFamily="34" charset="0"/>
              </a:rPr>
              <a:t>Apoiar ações de fortalecimento dos conselhos dos direitos da criança e do adolescente e conselhos tutelares. 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16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1239143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Ações Propostas - Exemplos: 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93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79512" y="308632"/>
            <a:ext cx="7411200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>
                <a:solidFill>
                  <a:srgbClr val="339933"/>
                </a:solidFill>
                <a:latin typeface="Candara" pitchFamily="34" charset="0"/>
              </a:rPr>
              <a:t>Eixo</a:t>
            </a:r>
            <a:r>
              <a:rPr lang="pt-BR" sz="4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4000" b="1" dirty="0" smtClean="0">
                <a:solidFill>
                  <a:srgbClr val="339933"/>
                </a:solidFill>
                <a:latin typeface="Candara" pitchFamily="34" charset="0"/>
              </a:rPr>
              <a:t>Monitoramento</a:t>
            </a:r>
            <a:endParaRPr lang="pt-BR" sz="40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5214" y="1773971"/>
            <a:ext cx="787923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Manter </a:t>
            </a: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o 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Sistema de Monitoramento do PETI (</a:t>
            </a: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SINPETI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) </a:t>
            </a: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atualizado; 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Realizar reuniões periódicas </a:t>
            </a:r>
            <a:r>
              <a:rPr lang="pt-BR" b="1" dirty="0" err="1">
                <a:solidFill>
                  <a:prstClr val="black"/>
                </a:solidFill>
                <a:latin typeface="Candara" panose="020E0502030303020204" pitchFamily="34" charset="0"/>
              </a:rPr>
              <a:t>intersetorial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 para avaliar os resultados das Ações Estratégicas do PETI refletidas no sistema de </a:t>
            </a: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monitoramento;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Acompanhar o cadastramento das famílias em situação de trabalho infantil no </a:t>
            </a:r>
            <a:r>
              <a:rPr lang="pt-BR" b="1" dirty="0" err="1">
                <a:solidFill>
                  <a:prstClr val="black"/>
                </a:solidFill>
                <a:latin typeface="Candara" panose="020E0502030303020204" pitchFamily="34" charset="0"/>
              </a:rPr>
              <a:t>CadÚnico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 com ações de Vigilância </a:t>
            </a:r>
            <a:r>
              <a:rPr lang="pt-BR" b="1" dirty="0" err="1" smtClean="0">
                <a:solidFill>
                  <a:prstClr val="black"/>
                </a:solidFill>
                <a:latin typeface="Candara" panose="020E0502030303020204" pitchFamily="34" charset="0"/>
              </a:rPr>
              <a:t>Socioassistencial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;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Acompanhar 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as ações de fiscalização e monitoramento para mensurar a qualidade dos serviços e programas ofertados pelos órgãos </a:t>
            </a: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competentes;</a:t>
            </a:r>
            <a:endParaRPr lang="en-GB" sz="16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Monitorar </a:t>
            </a:r>
            <a:r>
              <a:rPr lang="pt-BR" b="1" dirty="0">
                <a:solidFill>
                  <a:prstClr val="black"/>
                </a:solidFill>
                <a:latin typeface="Candara" panose="020E0502030303020204" pitchFamily="34" charset="0"/>
              </a:rPr>
              <a:t>as ações de busca ativa voltadas a crianças, adolescentes em situação de trabalho infantil e suas famílias. </a:t>
            </a:r>
            <a:endParaRPr lang="en-GB" b="1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1124744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339933"/>
                </a:solidFill>
                <a:latin typeface="Candara" pitchFamily="34" charset="0"/>
              </a:rPr>
              <a:t>Ações Propostas - Exemplos: </a:t>
            </a:r>
            <a:endParaRPr lang="en-GB" sz="2400" b="1" dirty="0">
              <a:solidFill>
                <a:srgbClr val="33993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99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043608" y="764704"/>
            <a:ext cx="7056784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1993</a:t>
            </a:r>
            <a:r>
              <a:rPr lang="pt-BR" sz="2800" dirty="0" smtClean="0">
                <a:solidFill>
                  <a:schemeClr val="tx1"/>
                </a:solidFill>
              </a:rPr>
              <a:t> - Criada a Comissão Permanente de Investigação e Fiscalização das Condições de Trabalho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1994 </a:t>
            </a:r>
            <a:r>
              <a:rPr lang="pt-BR" sz="2800" dirty="0" smtClean="0">
                <a:solidFill>
                  <a:schemeClr val="tx1"/>
                </a:solidFill>
              </a:rPr>
              <a:t>– Criado o Fórum Nacional de Prevenção e Erradicação do Trabalho infantil – FNPETI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1995</a:t>
            </a:r>
            <a:r>
              <a:rPr lang="pt-BR" sz="2800" dirty="0" smtClean="0">
                <a:solidFill>
                  <a:schemeClr val="tx1"/>
                </a:solidFill>
              </a:rPr>
              <a:t> - Criação do Fórum Estadual de Enfrentamento ao Trabalho Infantil  e Proteção ao Adolescente Trabalhador de MS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238" y="1340767"/>
            <a:ext cx="7673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600" b="1" dirty="0" smtClean="0">
                <a:solidFill>
                  <a:srgbClr val="339933"/>
                </a:solidFill>
                <a:latin typeface="Candara" pitchFamily="34" charset="0"/>
              </a:rPr>
              <a:t> </a:t>
            </a:r>
            <a:endParaRPr lang="es-MX" sz="3600" b="1" dirty="0" smtClean="0">
              <a:solidFill>
                <a:srgbClr val="339933"/>
              </a:solidFill>
              <a:latin typeface="Candara" pitchFamily="34" charset="0"/>
            </a:endParaRPr>
          </a:p>
          <a:p>
            <a:pPr algn="ctr"/>
            <a:endParaRPr lang="es-MX" sz="3600" b="1" dirty="0" smtClean="0">
              <a:solidFill>
                <a:srgbClr val="647D33"/>
              </a:solidFill>
              <a:latin typeface="Candara" pitchFamily="34" charset="0"/>
            </a:endParaRPr>
          </a:p>
          <a:p>
            <a:pPr algn="ctr"/>
            <a:r>
              <a:rPr lang="es-MX" sz="3200" b="1" dirty="0" smtClean="0">
                <a:solidFill>
                  <a:srgbClr val="92D050"/>
                </a:solidFill>
                <a:latin typeface="Candara" pitchFamily="34" charset="0"/>
              </a:rPr>
              <a:t> </a:t>
            </a:r>
            <a:endParaRPr lang="en-US" sz="3200" b="1" dirty="0">
              <a:solidFill>
                <a:srgbClr val="92D050"/>
              </a:solidFill>
              <a:latin typeface="Candar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134473" y="188640"/>
            <a:ext cx="8352928" cy="8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4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pt-BR" sz="34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Informações Estratégicas Complementares</a:t>
            </a:r>
            <a:endParaRPr lang="pt-BR" sz="3400" b="1" dirty="0">
              <a:solidFill>
                <a:srgbClr val="339933"/>
              </a:solidFill>
              <a:latin typeface="Candar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pt-BR" sz="4000" b="1" dirty="0">
                <a:solidFill>
                  <a:srgbClr val="82C83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endParaRPr lang="pt-BR" sz="4000" b="1" dirty="0">
              <a:solidFill>
                <a:srgbClr val="82C83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238" y="1124744"/>
            <a:ext cx="87592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Taxa de Desemprego (2010)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7,7% </a:t>
            </a:r>
            <a:r>
              <a:rPr lang="pt-BR" sz="2000" b="1" dirty="0">
                <a:solidFill>
                  <a:srgbClr val="FF0000"/>
                </a:solidFill>
                <a:latin typeface="Candara" panose="020E0502030303020204" pitchFamily="34" charset="0"/>
              </a:rPr>
              <a:t>(média estadual: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7,8%)</a:t>
            </a:r>
            <a:endParaRPr lang="pt-BR" sz="2000" b="1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Taxa de Formalidade (2010)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19,1% (média estadual: 41,7%)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>
                <a:solidFill>
                  <a:prstClr val="black"/>
                </a:solidFill>
                <a:latin typeface="Candara" panose="020E0502030303020204" pitchFamily="34" charset="0"/>
              </a:rPr>
              <a:t>Participação % da Agropecuária no VAB (2012)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14,9% </a:t>
            </a:r>
            <a:endParaRPr lang="pt-BR" sz="2000" b="1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Participação da Administração Pública no VAB (2012)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48,0%</a:t>
            </a:r>
            <a:endParaRPr lang="pt-BR" sz="2000" b="1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Participação % da Administração Pública no Emprego Formal (2013)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85,0%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Nível de instrução da população (2010)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70,0% da população de 15 anos ou mais de idade figurava entre os </a:t>
            </a:r>
            <a:r>
              <a:rPr lang="pt-BR" sz="2000" b="1" i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sem instrução e ensino fundamental incompleto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Número de Matrículas no PRONATEC Brasil Sem Miséria –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211 (até abril de 2015 - possui 6.295 famílias beneficiadas pelo Programa Bolsa Família)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Número de Microempreendedores Individuais (</a:t>
            </a:r>
            <a:r>
              <a:rPr lang="pt-BR" sz="2000" b="1" dirty="0" err="1" smtClean="0">
                <a:solidFill>
                  <a:prstClr val="black"/>
                </a:solidFill>
                <a:latin typeface="Candara" panose="020E0502030303020204" pitchFamily="34" charset="0"/>
              </a:rPr>
              <a:t>MEIs</a:t>
            </a:r>
            <a:r>
              <a:rPr lang="pt-BR" sz="20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) – (até junho 2015) - </a:t>
            </a:r>
            <a:r>
              <a:rPr lang="pt-BR" sz="20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560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GB" sz="2000" b="1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054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3" descr="molinete2.png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43" r="15316" b="53260"/>
          <a:stretch/>
        </p:blipFill>
        <p:spPr bwMode="auto">
          <a:xfrm>
            <a:off x="7306042" y="5286374"/>
            <a:ext cx="1837958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1000" y="2032337"/>
            <a:ext cx="858348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EB8123"/>
                </a:solidFill>
                <a:latin typeface="KG Second Chances Sketch" panose="020B0604020202020204" charset="0"/>
              </a:rPr>
              <a:t>Ministério </a:t>
            </a:r>
            <a:r>
              <a:rPr lang="pt-BR" sz="2400" b="1" dirty="0">
                <a:solidFill>
                  <a:srgbClr val="EB8123"/>
                </a:solidFill>
                <a:latin typeface="KG Second Chances Sketch" panose="020B0604020202020204" charset="0"/>
              </a:rPr>
              <a:t>do Desenvolvimento Social e Combate à Fome                             </a:t>
            </a:r>
          </a:p>
          <a:p>
            <a:pPr algn="ctr"/>
            <a:r>
              <a:rPr lang="pt-BR" sz="2400" b="1" dirty="0">
                <a:solidFill>
                  <a:srgbClr val="EB8123"/>
                </a:solidFill>
                <a:latin typeface="KG Second Chances Sketch" panose="020B0604020202020204" charset="0"/>
              </a:rPr>
              <a:t>Secretaria Nacional de Assistência Social</a:t>
            </a:r>
          </a:p>
          <a:p>
            <a:pPr algn="ctr"/>
            <a:r>
              <a:rPr lang="pt-BR" sz="2400" b="1" dirty="0">
                <a:solidFill>
                  <a:srgbClr val="EB8123"/>
                </a:solidFill>
                <a:latin typeface="KG Second Chances Sketch" panose="020B0604020202020204" charset="0"/>
              </a:rPr>
              <a:t>Departamento de Proteção Social Especial</a:t>
            </a:r>
          </a:p>
          <a:p>
            <a:pPr algn="ctr"/>
            <a:r>
              <a:rPr lang="pt-BR" sz="2400" b="1" dirty="0">
                <a:solidFill>
                  <a:srgbClr val="EB8123"/>
                </a:solidFill>
                <a:latin typeface="KG Second Chances Sketch" panose="020B0604020202020204" charset="0"/>
              </a:rPr>
              <a:t>Coordenação Geral de Medidas Socioeducativas e PETI</a:t>
            </a:r>
          </a:p>
          <a:p>
            <a:pPr algn="ctr"/>
            <a:r>
              <a:rPr lang="pt-BR" sz="3000" b="1" dirty="0">
                <a:solidFill>
                  <a:srgbClr val="EB8123"/>
                </a:solidFill>
                <a:latin typeface="KG Second Chances Sketch" panose="020B0604020202020204" charset="0"/>
              </a:rPr>
              <a:t> </a:t>
            </a:r>
          </a:p>
          <a:p>
            <a:pPr algn="ctr"/>
            <a:r>
              <a:rPr lang="pt-BR" sz="4000" b="1" dirty="0" smtClean="0">
                <a:solidFill>
                  <a:srgbClr val="5F8804"/>
                </a:solidFill>
                <a:latin typeface="Candara" panose="020E0502030303020204" pitchFamily="34" charset="0"/>
                <a:cs typeface="Candara"/>
              </a:rPr>
              <a:t>agendapeti@mds.gov.br</a:t>
            </a:r>
            <a:endParaRPr lang="pt-BR" sz="4000" b="1" dirty="0">
              <a:solidFill>
                <a:srgbClr val="5F8804"/>
              </a:solidFill>
              <a:latin typeface="Candara" panose="020E0502030303020204" pitchFamily="34" charset="0"/>
              <a:cs typeface="Candara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381000" y="44624"/>
            <a:ext cx="8229600" cy="1527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3600" b="1" dirty="0">
              <a:solidFill>
                <a:srgbClr val="5F8804"/>
              </a:solidFill>
              <a:latin typeface="Candara" panose="020E0502030303020204" pitchFamily="34" charset="0"/>
              <a:cs typeface="Candara"/>
            </a:endParaRPr>
          </a:p>
          <a:p>
            <a:r>
              <a:rPr lang="pt-BR" sz="4500" b="1" dirty="0" smtClean="0">
                <a:solidFill>
                  <a:srgbClr val="5F8804"/>
                </a:solidFill>
                <a:latin typeface="Candara" panose="020E0502030303020204" pitchFamily="34" charset="0"/>
                <a:cs typeface="Candara"/>
              </a:rPr>
              <a:t>Contatos</a:t>
            </a:r>
            <a:endParaRPr lang="pt-BR" sz="4500" b="1" dirty="0">
              <a:solidFill>
                <a:srgbClr val="5F8804"/>
              </a:solidFill>
              <a:latin typeface="Candara" panose="020E0502030303020204" pitchFamily="34" charset="0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140881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99592" y="764704"/>
            <a:ext cx="7272808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pt-BR" sz="3000" b="1" dirty="0" smtClean="0"/>
          </a:p>
          <a:p>
            <a:pPr marL="0" indent="0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1995</a:t>
            </a:r>
            <a:r>
              <a:rPr lang="pt-BR" sz="2800" dirty="0" smtClean="0">
                <a:solidFill>
                  <a:schemeClr val="tx1"/>
                </a:solidFill>
              </a:rPr>
              <a:t> - Estado de MS apresenta ao FNPETI, o PAI-Programa de Ações Integradas para eliminação  do Trabalho Infantil nas carvoarias de MS</a:t>
            </a:r>
          </a:p>
          <a:p>
            <a:pPr marL="0" indent="0" algn="just">
              <a:buNone/>
            </a:pPr>
            <a:endParaRPr lang="pt-BR" sz="3000" dirty="0" smtClean="0">
              <a:solidFill>
                <a:schemeClr val="tx1"/>
              </a:solidFill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1996</a:t>
            </a:r>
            <a:r>
              <a:rPr lang="pt-BR" sz="2800" dirty="0" smtClean="0">
                <a:solidFill>
                  <a:schemeClr val="tx1"/>
                </a:solidFill>
              </a:rPr>
              <a:t> – PROMOSUL (Fundação de Promoção Social), apresenta ao MPAS/SAS(Ministério da Previdência e Assistência Social), o Programa de Erradicação do Trabalho Infantil – Assistência Familiar - Vale Cidadania</a:t>
            </a:r>
          </a:p>
        </p:txBody>
      </p:sp>
      <p:pic>
        <p:nvPicPr>
          <p:cNvPr id="3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62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043608" y="764704"/>
            <a:ext cx="7056784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b="1" dirty="0" smtClean="0">
                <a:solidFill>
                  <a:schemeClr val="tx1"/>
                </a:solidFill>
              </a:rPr>
              <a:t>                           PETI ANTES DO SUAS</a:t>
            </a:r>
          </a:p>
          <a:p>
            <a:pPr>
              <a:buNone/>
            </a:pPr>
            <a:endParaRPr lang="pt-BR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1996</a:t>
            </a:r>
            <a:r>
              <a:rPr lang="pt-BR" sz="2800" dirty="0" smtClean="0">
                <a:solidFill>
                  <a:schemeClr val="tx1"/>
                </a:solidFill>
              </a:rPr>
              <a:t> - implantado efetivamente o </a:t>
            </a:r>
            <a:r>
              <a:rPr lang="pt-BR" sz="2800" b="1" dirty="0" smtClean="0">
                <a:solidFill>
                  <a:schemeClr val="tx1"/>
                </a:solidFill>
              </a:rPr>
              <a:t>PETI</a:t>
            </a:r>
            <a:r>
              <a:rPr lang="pt-BR" sz="2800" dirty="0" smtClean="0">
                <a:solidFill>
                  <a:schemeClr val="tx1"/>
                </a:solidFill>
              </a:rPr>
              <a:t> em MS, servindo como Projeto Piloto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1997 </a:t>
            </a:r>
            <a:r>
              <a:rPr lang="pt-BR" sz="2800" dirty="0" smtClean="0">
                <a:solidFill>
                  <a:schemeClr val="tx1"/>
                </a:solidFill>
              </a:rPr>
              <a:t>– 2000: </a:t>
            </a:r>
            <a:r>
              <a:rPr lang="pt-BR" sz="2800" b="1" dirty="0" smtClean="0">
                <a:solidFill>
                  <a:schemeClr val="tx1"/>
                </a:solidFill>
              </a:rPr>
              <a:t>PETI </a:t>
            </a:r>
            <a:r>
              <a:rPr lang="pt-BR" sz="2800" dirty="0" smtClean="0">
                <a:solidFill>
                  <a:schemeClr val="tx1"/>
                </a:solidFill>
              </a:rPr>
              <a:t>se expande para o sul de Pernambuco (cana de açúcar) e Bahia (sisal e pedreiras).</a:t>
            </a:r>
          </a:p>
          <a:p>
            <a:pPr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sz="2800" dirty="0" smtClean="0">
                <a:solidFill>
                  <a:schemeClr val="tx1"/>
                </a:solidFill>
              </a:rPr>
              <a:t>-Jornada Ampliada,complementação mensal de </a:t>
            </a:r>
            <a:r>
              <a:rPr lang="pt-BR" sz="2800" dirty="0" err="1" smtClean="0">
                <a:solidFill>
                  <a:schemeClr val="tx1"/>
                </a:solidFill>
              </a:rPr>
              <a:t>renda-Bolsa</a:t>
            </a:r>
            <a:r>
              <a:rPr lang="pt-BR" sz="2800" dirty="0" smtClean="0">
                <a:solidFill>
                  <a:schemeClr val="tx1"/>
                </a:solidFill>
              </a:rPr>
              <a:t> Criança Cidadã e orientação às famílias,promoção de programas e projetos de qualificação profissional e de geração de trabalho e renda junto às famílias.</a:t>
            </a:r>
          </a:p>
          <a:p>
            <a:pPr>
              <a:buNone/>
            </a:pPr>
            <a:endParaRPr lang="pt-BR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2001 – Edição da Portaria nº 458/MPS que dispõe sobre  normas gerais do PETI.</a:t>
            </a:r>
          </a:p>
          <a:p>
            <a:pPr marL="514350" indent="-514350">
              <a:buFont typeface="Wingdings" pitchFamily="2" charset="2"/>
              <a:buChar char="Ø"/>
            </a:pPr>
            <a:endParaRPr lang="pt-BR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Programa Sentinela- Atenção à criança vítima de violência.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4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8326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endParaRPr lang="pt-BR" sz="3000" b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b="1" dirty="0" smtClean="0">
                <a:solidFill>
                  <a:schemeClr val="tx1"/>
                </a:solidFill>
              </a:rPr>
              <a:t>2005</a:t>
            </a:r>
            <a:r>
              <a:rPr lang="pt-BR" sz="2800" dirty="0" smtClean="0">
                <a:solidFill>
                  <a:schemeClr val="tx1"/>
                </a:solidFill>
              </a:rPr>
              <a:t> - Instituição  do </a:t>
            </a:r>
            <a:r>
              <a:rPr lang="pt-BR" sz="2800" b="1" dirty="0" smtClean="0">
                <a:solidFill>
                  <a:schemeClr val="tx1"/>
                </a:solidFill>
              </a:rPr>
              <a:t>SUAS pela  NOB/SUAS</a:t>
            </a:r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</a:t>
            </a:r>
            <a:r>
              <a:rPr lang="pt-BR" sz="2800" b="1" dirty="0" smtClean="0">
                <a:solidFill>
                  <a:schemeClr val="tx1"/>
                </a:solidFill>
              </a:rPr>
              <a:t>Sentinela </a:t>
            </a:r>
            <a:r>
              <a:rPr lang="pt-BR" sz="2800" u="sng" dirty="0" smtClean="0">
                <a:solidFill>
                  <a:schemeClr val="tx1"/>
                </a:solidFill>
              </a:rPr>
              <a:t>incorporado aos serviços continuados do SUAS</a:t>
            </a:r>
            <a:r>
              <a:rPr lang="pt-BR" sz="2800" dirty="0" smtClean="0">
                <a:solidFill>
                  <a:schemeClr val="tx1"/>
                </a:solidFill>
              </a:rPr>
              <a:t>, sendo prestados nos CREAS.  </a:t>
            </a:r>
          </a:p>
          <a:p>
            <a:pPr>
              <a:buNone/>
            </a:pPr>
            <a:r>
              <a:rPr lang="pt-BR" sz="2800" dirty="0" smtClean="0"/>
              <a:t>  No caso do PETI – operação por piso - lógica per capta.</a:t>
            </a:r>
          </a:p>
          <a:p>
            <a:pPr>
              <a:buNone/>
            </a:pPr>
            <a:endParaRPr lang="pt-BR" sz="2800" dirty="0" smtClean="0"/>
          </a:p>
          <a:p>
            <a:pPr>
              <a:buFont typeface="Wingdings" pitchFamily="2" charset="2"/>
              <a:buChar char="Ø"/>
            </a:pPr>
            <a:r>
              <a:rPr lang="pt-BR" sz="2800" dirty="0" smtClean="0">
                <a:solidFill>
                  <a:schemeClr val="tx1"/>
                </a:solidFill>
              </a:rPr>
              <a:t> Integração entre </a:t>
            </a:r>
            <a:r>
              <a:rPr lang="pt-BR" sz="2800" b="1" dirty="0" smtClean="0">
                <a:solidFill>
                  <a:schemeClr val="tx1"/>
                </a:solidFill>
              </a:rPr>
              <a:t>PBF </a:t>
            </a:r>
            <a:r>
              <a:rPr lang="pt-BR" sz="2800" dirty="0" smtClean="0">
                <a:solidFill>
                  <a:schemeClr val="tx1"/>
                </a:solidFill>
              </a:rPr>
              <a:t>e o</a:t>
            </a:r>
            <a:r>
              <a:rPr lang="pt-BR" sz="2800" b="1" dirty="0" smtClean="0">
                <a:solidFill>
                  <a:schemeClr val="tx1"/>
                </a:solidFill>
              </a:rPr>
              <a:t> PETI </a:t>
            </a:r>
            <a:r>
              <a:rPr lang="pt-BR" sz="2800" dirty="0" smtClean="0">
                <a:solidFill>
                  <a:schemeClr val="tx1"/>
                </a:solidFill>
              </a:rPr>
              <a:t>visando aprimorar o processo de Gestão dos programas de transferência de renda (Portaria nº 666 de 28/12/2005).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6" name="Picture 7" descr="72451_setas_top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gama\Pictures\180110_SEDHAST_to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14"/>
            <a:ext cx="9144000" cy="76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77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3720</TotalTime>
  <Words>3794</Words>
  <Application>Microsoft Office PowerPoint</Application>
  <PresentationFormat>Apresentação na tela (4:3)</PresentationFormat>
  <Paragraphs>590</Paragraphs>
  <Slides>61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61</vt:i4>
      </vt:variant>
    </vt:vector>
  </HeadingPairs>
  <TitlesOfParts>
    <vt:vector size="63" baseType="lpstr">
      <vt:lpstr>Tema do Office</vt:lpstr>
      <vt:lpstr>Office Theme</vt:lpstr>
      <vt:lpstr>“A infância é o tempo de maior criatividade na vida de um ser humano” (J. Piaget)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“A criança aprende brincando, e brincando ela é feliz!”                 (A.Desconhecido)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3tres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Kleiton de Godoi Silva</dc:creator>
  <cp:lastModifiedBy>Izildinha Neto Bueno Barbosa</cp:lastModifiedBy>
  <cp:revision>502</cp:revision>
  <dcterms:created xsi:type="dcterms:W3CDTF">2012-08-27T18:28:12Z</dcterms:created>
  <dcterms:modified xsi:type="dcterms:W3CDTF">2015-12-01T14:35:11Z</dcterms:modified>
</cp:coreProperties>
</file>