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321" r:id="rId2"/>
    <p:sldId id="317" r:id="rId3"/>
    <p:sldId id="257" r:id="rId4"/>
    <p:sldId id="326" r:id="rId5"/>
    <p:sldId id="327" r:id="rId6"/>
    <p:sldId id="328" r:id="rId7"/>
    <p:sldId id="299" r:id="rId8"/>
    <p:sldId id="329" r:id="rId9"/>
    <p:sldId id="258" r:id="rId10"/>
    <p:sldId id="283" r:id="rId11"/>
    <p:sldId id="349" r:id="rId12"/>
    <p:sldId id="281" r:id="rId13"/>
    <p:sldId id="282" r:id="rId14"/>
    <p:sldId id="264" r:id="rId15"/>
    <p:sldId id="365" r:id="rId16"/>
    <p:sldId id="352" r:id="rId17"/>
    <p:sldId id="353" r:id="rId18"/>
    <p:sldId id="367" r:id="rId19"/>
    <p:sldId id="339" r:id="rId20"/>
    <p:sldId id="340" r:id="rId21"/>
    <p:sldId id="265" r:id="rId22"/>
    <p:sldId id="333" r:id="rId23"/>
    <p:sldId id="368" r:id="rId24"/>
    <p:sldId id="311" r:id="rId25"/>
    <p:sldId id="266" r:id="rId26"/>
    <p:sldId id="267" r:id="rId27"/>
    <p:sldId id="272" r:id="rId28"/>
    <p:sldId id="271" r:id="rId29"/>
    <p:sldId id="273" r:id="rId30"/>
    <p:sldId id="277" r:id="rId31"/>
    <p:sldId id="332" r:id="rId32"/>
    <p:sldId id="345" r:id="rId33"/>
    <p:sldId id="346" r:id="rId34"/>
    <p:sldId id="279" r:id="rId35"/>
    <p:sldId id="270" r:id="rId36"/>
    <p:sldId id="278" r:id="rId37"/>
    <p:sldId id="285" r:id="rId38"/>
    <p:sldId id="357" r:id="rId39"/>
    <p:sldId id="358" r:id="rId40"/>
    <p:sldId id="360" r:id="rId41"/>
    <p:sldId id="364" r:id="rId42"/>
    <p:sldId id="322" r:id="rId43"/>
    <p:sldId id="286" r:id="rId4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souza" initials="csouza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80" autoAdjust="0"/>
  </p:normalViewPr>
  <p:slideViewPr>
    <p:cSldViewPr>
      <p:cViewPr>
        <p:scale>
          <a:sx n="76" d="100"/>
          <a:sy n="76" d="100"/>
        </p:scale>
        <p:origin x="-1830" y="-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41589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280"/>
    </p:cViewPr>
  </p:sorter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2F3389-7630-4516-98ED-AB68AE5044D0}" type="datetimeFigureOut">
              <a:rPr lang="pt-BR" smtClean="0"/>
              <a:pPr/>
              <a:t>24/11/2015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5DA007-61D5-47EE-A49A-70EB631D1D4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003326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5DA007-61D5-47EE-A49A-70EB631D1D49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5DA007-61D5-47EE-A49A-70EB631D1D49}" type="slidenum">
              <a:rPr lang="pt-BR" smtClean="0"/>
              <a:pPr/>
              <a:t>35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5DA007-61D5-47EE-A49A-70EB631D1D49}" type="slidenum">
              <a:rPr lang="pt-BR" smtClean="0"/>
              <a:pPr/>
              <a:t>36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PACTO DE</a:t>
            </a:r>
            <a:r>
              <a:rPr lang="pt-BR" baseline="0" dirty="0" smtClean="0"/>
              <a:t> APRIMORAMENTO DA GESTÃO MUNICIPAL-QUADRIÊNIO 2014-2017</a:t>
            </a:r>
            <a:r>
              <a:rPr lang="pt-BR" sz="1100" baseline="0" dirty="0" smtClean="0"/>
              <a:t>, PACTUADO NA 24ª  REUNIÃO – </a:t>
            </a:r>
            <a:r>
              <a:rPr lang="pt-BR" baseline="0" dirty="0" smtClean="0"/>
              <a:t>CIT, ESTABELECIDO NO ART.23 da NOB-SUAS/2012.</a:t>
            </a:r>
          </a:p>
          <a:p>
            <a:r>
              <a:rPr lang="pt-BR" baseline="0" dirty="0" smtClean="0"/>
              <a:t>Instrumento pelo qual se materializam as metas e prioridades nacionais no âmbito do SUAS, e se constitui em mecanismo de indução de aprimoramento da gestão dos serviços, programas, projetos, e benefícios socioassistenciais.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5DA007-61D5-47EE-A49A-70EB631D1D49}" type="slidenum">
              <a:rPr lang="pt-BR" smtClean="0"/>
              <a:pPr/>
              <a:t>37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5DA007-61D5-47EE-A49A-70EB631D1D49}" type="slidenum">
              <a:rPr lang="pt-BR" smtClean="0"/>
              <a:pPr/>
              <a:t>42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9AE1C-83C1-438C-B2BD-2D1F5A808A82}" type="datetimeFigureOut">
              <a:rPr lang="pt-BR" smtClean="0"/>
              <a:pPr/>
              <a:t>24/11/2015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19081-6E7E-4EF8-B8D7-3B604425CD8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699345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9AE1C-83C1-438C-B2BD-2D1F5A808A82}" type="datetimeFigureOut">
              <a:rPr lang="pt-BR" smtClean="0"/>
              <a:pPr/>
              <a:t>24/11/2015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19081-6E7E-4EF8-B8D7-3B604425CD8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786909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9AE1C-83C1-438C-B2BD-2D1F5A808A82}" type="datetimeFigureOut">
              <a:rPr lang="pt-BR" smtClean="0"/>
              <a:pPr/>
              <a:t>24/11/2015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19081-6E7E-4EF8-B8D7-3B604425CD8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308975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9AE1C-83C1-438C-B2BD-2D1F5A808A82}" type="datetimeFigureOut">
              <a:rPr lang="pt-BR" smtClean="0"/>
              <a:pPr/>
              <a:t>24/11/2015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19081-6E7E-4EF8-B8D7-3B604425CD8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95400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9AE1C-83C1-438C-B2BD-2D1F5A808A82}" type="datetimeFigureOut">
              <a:rPr lang="pt-BR" smtClean="0"/>
              <a:pPr/>
              <a:t>24/11/2015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19081-6E7E-4EF8-B8D7-3B604425CD8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049818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9AE1C-83C1-438C-B2BD-2D1F5A808A82}" type="datetimeFigureOut">
              <a:rPr lang="pt-BR" smtClean="0"/>
              <a:pPr/>
              <a:t>24/11/2015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19081-6E7E-4EF8-B8D7-3B604425CD8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108554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9AE1C-83C1-438C-B2BD-2D1F5A808A82}" type="datetimeFigureOut">
              <a:rPr lang="pt-BR" smtClean="0"/>
              <a:pPr/>
              <a:t>24/11/2015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19081-6E7E-4EF8-B8D7-3B604425CD8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3355728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9AE1C-83C1-438C-B2BD-2D1F5A808A82}" type="datetimeFigureOut">
              <a:rPr lang="pt-BR" smtClean="0"/>
              <a:pPr/>
              <a:t>24/11/2015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19081-6E7E-4EF8-B8D7-3B604425CD8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927162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9AE1C-83C1-438C-B2BD-2D1F5A808A82}" type="datetimeFigureOut">
              <a:rPr lang="pt-BR" smtClean="0"/>
              <a:pPr/>
              <a:t>24/11/2015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19081-6E7E-4EF8-B8D7-3B604425CD8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375317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9AE1C-83C1-438C-B2BD-2D1F5A808A82}" type="datetimeFigureOut">
              <a:rPr lang="pt-BR" smtClean="0"/>
              <a:pPr/>
              <a:t>24/11/2015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19081-6E7E-4EF8-B8D7-3B604425CD8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58318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9AE1C-83C1-438C-B2BD-2D1F5A808A82}" type="datetimeFigureOut">
              <a:rPr lang="pt-BR" smtClean="0"/>
              <a:pPr/>
              <a:t>24/11/2015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19081-6E7E-4EF8-B8D7-3B604425CD8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33079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9AE1C-83C1-438C-B2BD-2D1F5A808A82}" type="datetimeFigureOut">
              <a:rPr lang="pt-BR" smtClean="0"/>
              <a:pPr/>
              <a:t>24/11/2015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19081-6E7E-4EF8-B8D7-3B604425CD8F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46437" y="-3103"/>
            <a:ext cx="997563" cy="6861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0"/>
            <a:ext cx="997563" cy="6861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125388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4.jpe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mailto:cdppsetas@setas.ms.gov.br" TargetMode="External"/><Relationship Id="rId2" Type="http://schemas.openxmlformats.org/officeDocument/2006/relationships/hyperlink" Target="mailto:cpse@sedhast.ms.gov.br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971599" y="5661248"/>
            <a:ext cx="7128793" cy="1196752"/>
          </a:xfrm>
        </p:spPr>
        <p:txBody>
          <a:bodyPr>
            <a:normAutofit fontScale="90000"/>
          </a:bodyPr>
          <a:lstStyle/>
          <a:p>
            <a:r>
              <a:rPr lang="pt-BR" sz="2800" dirty="0" smtClean="0">
                <a:ea typeface="Tahoma" pitchFamily="34" charset="0"/>
                <a:cs typeface="Tahoma" pitchFamily="34" charset="0"/>
              </a:rPr>
              <a:t>“A infância é o tempo de maior criatividade na vida de um ser humano” (J. Piaget)</a:t>
            </a:r>
            <a:endParaRPr lang="pt-BR" sz="2800" dirty="0"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2050" name="Picture 2" descr="C:\Users\csouza\Documents\rcbg9AGcG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836712"/>
            <a:ext cx="6984776" cy="4824536"/>
          </a:xfrm>
          <a:prstGeom prst="rect">
            <a:avLst/>
          </a:prstGeom>
          <a:noFill/>
        </p:spPr>
      </p:pic>
      <p:pic>
        <p:nvPicPr>
          <p:cNvPr id="7" name="Picture 2" descr="C:\Users\agama\Pictures\180110_SEDHAST_top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4014"/>
            <a:ext cx="9144000" cy="76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971600" y="908720"/>
            <a:ext cx="7200800" cy="583264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None/>
            </a:pPr>
            <a:endParaRPr lang="pt-BR" sz="3000" b="1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pt-BR" sz="2800" b="1" dirty="0" smtClean="0">
                <a:solidFill>
                  <a:schemeClr val="tx1"/>
                </a:solidFill>
              </a:rPr>
              <a:t>2009 - </a:t>
            </a:r>
            <a:r>
              <a:rPr lang="pt-BR" sz="2800" dirty="0" smtClean="0">
                <a:solidFill>
                  <a:schemeClr val="tx1"/>
                </a:solidFill>
              </a:rPr>
              <a:t>Protocolo de Gestão Integrada  de Serviços, Benefícios e Transferências de Renda </a:t>
            </a:r>
            <a:r>
              <a:rPr lang="pt-BR" sz="2800" b="1" dirty="0" smtClean="0">
                <a:solidFill>
                  <a:schemeClr val="tx1"/>
                </a:solidFill>
              </a:rPr>
              <a:t>(CIT)</a:t>
            </a:r>
            <a:r>
              <a:rPr lang="pt-BR" sz="2800" dirty="0" smtClean="0">
                <a:solidFill>
                  <a:schemeClr val="tx1"/>
                </a:solidFill>
              </a:rPr>
              <a:t>, define as responsabilidades CRAS e CREAS</a:t>
            </a:r>
          </a:p>
          <a:p>
            <a:pPr algn="just">
              <a:buFont typeface="Wingdings" pitchFamily="2" charset="2"/>
              <a:buChar char="Ø"/>
            </a:pPr>
            <a:endParaRPr lang="pt-BR" sz="2800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pt-BR" sz="2800" b="1" dirty="0" smtClean="0">
                <a:solidFill>
                  <a:schemeClr val="tx1"/>
                </a:solidFill>
              </a:rPr>
              <a:t>2009 - Tipificação Nacional dos Serviços Socioassistenciais</a:t>
            </a:r>
            <a:r>
              <a:rPr lang="pt-BR" sz="2800" dirty="0" smtClean="0">
                <a:solidFill>
                  <a:schemeClr val="tx1"/>
                </a:solidFill>
              </a:rPr>
              <a:t>, define os serviços preventivos da PSB e os especializados da PSE. </a:t>
            </a:r>
            <a:r>
              <a:rPr lang="pt-BR" sz="2800" dirty="0" smtClean="0"/>
              <a:t/>
            </a:r>
            <a:br>
              <a:rPr lang="pt-BR" sz="2800" dirty="0" smtClean="0"/>
            </a:br>
            <a:endParaRPr lang="pt-BR" sz="2800" dirty="0"/>
          </a:p>
        </p:txBody>
      </p:sp>
      <p:pic>
        <p:nvPicPr>
          <p:cNvPr id="6" name="Picture 7" descr="72451_setas_top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C:\Users\agama\Pictures\180110_SEDHAST_top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4014"/>
            <a:ext cx="9144000" cy="76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0036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ítulo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8" name="Espaço Reservado para Conteúdo 2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3F87-8384-4016-9277-EAB8EB91E1AA}" type="slidenum">
              <a:rPr lang="pt-BR" smtClean="0"/>
              <a:pPr/>
              <a:t>11</a:t>
            </a:fld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971600" y="1340768"/>
            <a:ext cx="7200900" cy="3873500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3960813" y="1744663"/>
            <a:ext cx="1079500" cy="523875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pt-B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SCFV</a:t>
            </a:r>
          </a:p>
        </p:txBody>
      </p:sp>
      <p:sp>
        <p:nvSpPr>
          <p:cNvPr id="29" name="CaixaDeTexto 28"/>
          <p:cNvSpPr txBox="1"/>
          <p:nvPr/>
        </p:nvSpPr>
        <p:spPr>
          <a:xfrm>
            <a:off x="1403648" y="3140968"/>
            <a:ext cx="1528763" cy="83099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pt-B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Equipes</a:t>
            </a:r>
            <a:r>
              <a:rPr lang="pt-BR" sz="2400" b="1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Volantes</a:t>
            </a:r>
          </a:p>
        </p:txBody>
      </p:sp>
      <p:sp>
        <p:nvSpPr>
          <p:cNvPr id="30" name="CaixaDeTexto 29"/>
          <p:cNvSpPr txBox="1"/>
          <p:nvPr/>
        </p:nvSpPr>
        <p:spPr>
          <a:xfrm>
            <a:off x="6012160" y="3140968"/>
            <a:ext cx="1727200" cy="83026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Abordagem</a:t>
            </a:r>
            <a:r>
              <a:rPr lang="pt-BR" sz="2400" dirty="0">
                <a:solidFill>
                  <a:schemeClr val="tx1"/>
                </a:solidFill>
              </a:rPr>
              <a:t> </a:t>
            </a:r>
            <a:r>
              <a:rPr lang="pt-B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</a:t>
            </a:r>
          </a:p>
        </p:txBody>
      </p:sp>
      <p:sp>
        <p:nvSpPr>
          <p:cNvPr id="33" name="CaixaDeTexto 32"/>
          <p:cNvSpPr txBox="1"/>
          <p:nvPr/>
        </p:nvSpPr>
        <p:spPr>
          <a:xfrm>
            <a:off x="3628231" y="4437112"/>
            <a:ext cx="1591841" cy="877163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endParaRPr lang="pt-BR" sz="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r>
              <a:rPr lang="pt-BR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PETI</a:t>
            </a:r>
          </a:p>
          <a:p>
            <a:pPr algn="ctr">
              <a:defRPr/>
            </a:pPr>
            <a:endParaRPr lang="pt-BR" sz="1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CaixaDeTexto 33"/>
          <p:cNvSpPr txBox="1"/>
          <p:nvPr/>
        </p:nvSpPr>
        <p:spPr>
          <a:xfrm>
            <a:off x="5508625" y="2257425"/>
            <a:ext cx="1439863" cy="523875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pt-B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PAEFI</a:t>
            </a:r>
          </a:p>
        </p:txBody>
      </p:sp>
      <p:sp>
        <p:nvSpPr>
          <p:cNvPr id="19" name="CaixaDeTexto 18"/>
          <p:cNvSpPr txBox="1"/>
          <p:nvPr/>
        </p:nvSpPr>
        <p:spPr>
          <a:xfrm>
            <a:off x="3419475" y="2997200"/>
            <a:ext cx="2376488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6000" b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SUAS</a:t>
            </a:r>
          </a:p>
        </p:txBody>
      </p:sp>
      <p:sp>
        <p:nvSpPr>
          <p:cNvPr id="36" name="CaixaDeTexto 35"/>
          <p:cNvSpPr txBox="1"/>
          <p:nvPr/>
        </p:nvSpPr>
        <p:spPr>
          <a:xfrm>
            <a:off x="1763688" y="2276872"/>
            <a:ext cx="1439862" cy="523875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pt-B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PAIF</a:t>
            </a:r>
          </a:p>
        </p:txBody>
      </p:sp>
      <p:grpSp>
        <p:nvGrpSpPr>
          <p:cNvPr id="2" name="Grupo 36"/>
          <p:cNvGrpSpPr/>
          <p:nvPr/>
        </p:nvGrpSpPr>
        <p:grpSpPr>
          <a:xfrm>
            <a:off x="179512" y="44624"/>
            <a:ext cx="8928992" cy="1266851"/>
            <a:chOff x="0" y="0"/>
            <a:chExt cx="8633776" cy="1266851"/>
          </a:xfrm>
          <a:solidFill>
            <a:srgbClr val="00B050"/>
          </a:solidFill>
        </p:grpSpPr>
        <p:sp>
          <p:nvSpPr>
            <p:cNvPr id="38" name="Retângulo de cantos arredondados 37"/>
            <p:cNvSpPr/>
            <p:nvPr/>
          </p:nvSpPr>
          <p:spPr>
            <a:xfrm>
              <a:off x="0" y="0"/>
              <a:ext cx="8633776" cy="1266851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Retângulo 38"/>
            <p:cNvSpPr/>
            <p:nvPr/>
          </p:nvSpPr>
          <p:spPr>
            <a:xfrm>
              <a:off x="37105" y="37105"/>
              <a:ext cx="8559566" cy="119264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2865" tIns="41910" rIns="62865" bIns="41910" spcCol="1270" anchor="ctr"/>
            <a:lstStyle/>
            <a:p>
              <a:pPr algn="ctr" defTabSz="1466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33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Trabalho </a:t>
              </a:r>
              <a:r>
                <a:rPr lang="pt-BR" sz="33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Infantil</a:t>
              </a:r>
            </a:p>
            <a:p>
              <a:pPr algn="ctr" defTabSz="1466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33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Crianças, Adolescentes e suas Famílias</a:t>
              </a:r>
            </a:p>
          </p:txBody>
        </p:sp>
      </p:grpSp>
      <p:sp>
        <p:nvSpPr>
          <p:cNvPr id="20" name="CaixaDeTexto 19"/>
          <p:cNvSpPr txBox="1"/>
          <p:nvPr/>
        </p:nvSpPr>
        <p:spPr>
          <a:xfrm>
            <a:off x="666750" y="4837687"/>
            <a:ext cx="1312863" cy="70802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endParaRPr lang="pt-BR" sz="1050" b="1" dirty="0"/>
          </a:p>
          <a:p>
            <a:pPr algn="ctr">
              <a:defRPr/>
            </a:pPr>
            <a:r>
              <a:rPr lang="pt-BR" b="1" dirty="0">
                <a:solidFill>
                  <a:schemeClr val="tx1"/>
                </a:solidFill>
                <a:latin typeface="Arial" charset="0"/>
              </a:rPr>
              <a:t>Educação</a:t>
            </a:r>
          </a:p>
          <a:p>
            <a:pPr algn="ctr">
              <a:defRPr/>
            </a:pPr>
            <a:endParaRPr lang="pt-BR" sz="1000" b="1" dirty="0"/>
          </a:p>
        </p:txBody>
      </p:sp>
      <p:sp>
        <p:nvSpPr>
          <p:cNvPr id="16397" name="CaixaDeTexto 40"/>
          <p:cNvSpPr txBox="1">
            <a:spLocks noChangeArrowheads="1"/>
          </p:cNvSpPr>
          <p:nvPr/>
        </p:nvSpPr>
        <p:spPr bwMode="auto">
          <a:xfrm>
            <a:off x="4383882" y="6092824"/>
            <a:ext cx="1312862" cy="600075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pt-BR" sz="700" b="1" dirty="0" smtClean="0"/>
          </a:p>
          <a:p>
            <a:pPr algn="ctr" eaLnBrk="1" hangingPunct="1">
              <a:defRPr/>
            </a:pPr>
            <a:r>
              <a:rPr lang="pt-BR" b="1" dirty="0" smtClean="0"/>
              <a:t>Trabalho</a:t>
            </a:r>
          </a:p>
          <a:p>
            <a:pPr algn="ctr" eaLnBrk="1" hangingPunct="1">
              <a:defRPr/>
            </a:pPr>
            <a:endParaRPr lang="pt-BR" sz="700" b="1" dirty="0" smtClean="0"/>
          </a:p>
        </p:txBody>
      </p:sp>
      <p:sp>
        <p:nvSpPr>
          <p:cNvPr id="16398" name="CaixaDeTexto 41"/>
          <p:cNvSpPr txBox="1">
            <a:spLocks noChangeArrowheads="1"/>
          </p:cNvSpPr>
          <p:nvPr/>
        </p:nvSpPr>
        <p:spPr bwMode="auto">
          <a:xfrm>
            <a:off x="1997377" y="5879306"/>
            <a:ext cx="1312863" cy="646113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pt-BR" sz="1000" b="1" dirty="0" smtClean="0"/>
          </a:p>
          <a:p>
            <a:pPr algn="ctr" eaLnBrk="1" hangingPunct="1">
              <a:defRPr/>
            </a:pPr>
            <a:r>
              <a:rPr lang="pt-BR" b="1" dirty="0" smtClean="0"/>
              <a:t>Saúde</a:t>
            </a:r>
          </a:p>
          <a:p>
            <a:pPr algn="ctr" eaLnBrk="1" hangingPunct="1">
              <a:defRPr/>
            </a:pPr>
            <a:endParaRPr lang="pt-BR" sz="800" b="1" dirty="0" smtClean="0"/>
          </a:p>
        </p:txBody>
      </p:sp>
      <p:sp>
        <p:nvSpPr>
          <p:cNvPr id="16399" name="CaixaDeTexto 42"/>
          <p:cNvSpPr txBox="1">
            <a:spLocks noChangeArrowheads="1"/>
          </p:cNvSpPr>
          <p:nvPr/>
        </p:nvSpPr>
        <p:spPr bwMode="auto">
          <a:xfrm>
            <a:off x="6948488" y="5128902"/>
            <a:ext cx="1367928" cy="646331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pt-BR" b="1" dirty="0" smtClean="0"/>
              <a:t>Esporte e Lazer</a:t>
            </a:r>
          </a:p>
        </p:txBody>
      </p:sp>
      <p:cxnSp>
        <p:nvCxnSpPr>
          <p:cNvPr id="3" name="Conector de seta reta 2"/>
          <p:cNvCxnSpPr/>
          <p:nvPr/>
        </p:nvCxnSpPr>
        <p:spPr>
          <a:xfrm flipV="1">
            <a:off x="1998663" y="5324475"/>
            <a:ext cx="1611312" cy="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de seta reta 20"/>
          <p:cNvCxnSpPr/>
          <p:nvPr/>
        </p:nvCxnSpPr>
        <p:spPr>
          <a:xfrm flipH="1" flipV="1">
            <a:off x="5040313" y="5349875"/>
            <a:ext cx="1547812" cy="74295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21"/>
          <p:cNvCxnSpPr/>
          <p:nvPr/>
        </p:nvCxnSpPr>
        <p:spPr>
          <a:xfrm flipV="1">
            <a:off x="3419475" y="5349875"/>
            <a:ext cx="792163" cy="74295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de seta reta 23"/>
          <p:cNvCxnSpPr/>
          <p:nvPr/>
        </p:nvCxnSpPr>
        <p:spPr>
          <a:xfrm flipH="1" flipV="1">
            <a:off x="4745038" y="5314950"/>
            <a:ext cx="295275" cy="887413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ixaDeTexto 41"/>
          <p:cNvSpPr txBox="1">
            <a:spLocks noChangeArrowheads="1"/>
          </p:cNvSpPr>
          <p:nvPr/>
        </p:nvSpPr>
        <p:spPr bwMode="auto">
          <a:xfrm>
            <a:off x="6588125" y="5956140"/>
            <a:ext cx="1312863" cy="492443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pt-BR" b="1" dirty="0" smtClean="0"/>
              <a:t>Cultura</a:t>
            </a:r>
          </a:p>
          <a:p>
            <a:pPr algn="ctr" eaLnBrk="1" hangingPunct="1">
              <a:defRPr/>
            </a:pPr>
            <a:endParaRPr lang="pt-BR" sz="800" b="1" dirty="0" smtClean="0"/>
          </a:p>
        </p:txBody>
      </p:sp>
      <p:cxnSp>
        <p:nvCxnSpPr>
          <p:cNvPr id="25" name="Conector de seta reta 24"/>
          <p:cNvCxnSpPr/>
          <p:nvPr/>
        </p:nvCxnSpPr>
        <p:spPr>
          <a:xfrm flipH="1" flipV="1">
            <a:off x="5372100" y="5324475"/>
            <a:ext cx="1455738" cy="2540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7584" y="449288"/>
            <a:ext cx="7344816" cy="640871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endParaRPr lang="pt-BR" sz="2800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t-BR" b="1" dirty="0" smtClean="0">
                <a:solidFill>
                  <a:schemeClr val="tx1"/>
                </a:solidFill>
              </a:rPr>
              <a:t>PETI e Proteção Social Básica</a:t>
            </a:r>
          </a:p>
          <a:p>
            <a:pPr marL="0" indent="0" algn="ctr">
              <a:buNone/>
            </a:pPr>
            <a:endParaRPr lang="pt-BR" b="1" dirty="0" smtClean="0">
              <a:solidFill>
                <a:schemeClr val="tx1"/>
              </a:solidFill>
            </a:endParaRPr>
          </a:p>
          <a:p>
            <a:pPr marL="0" indent="0">
              <a:buFont typeface="Wingdings" pitchFamily="2" charset="2"/>
              <a:buChar char="Ø"/>
            </a:pPr>
            <a:r>
              <a:rPr lang="pt-BR" sz="2800" dirty="0" smtClean="0">
                <a:solidFill>
                  <a:schemeClr val="tx1"/>
                </a:solidFill>
              </a:rPr>
              <a:t>A </a:t>
            </a:r>
            <a:r>
              <a:rPr lang="pt-BR" sz="2800" b="1" dirty="0" smtClean="0">
                <a:solidFill>
                  <a:schemeClr val="tx1"/>
                </a:solidFill>
              </a:rPr>
              <a:t>PSB </a:t>
            </a:r>
            <a:r>
              <a:rPr lang="pt-BR" sz="2800" dirty="0" smtClean="0">
                <a:solidFill>
                  <a:schemeClr val="tx1"/>
                </a:solidFill>
              </a:rPr>
              <a:t>tem o objetivo de prevenir situações de risco, por meio de programas, projetos, benefícios, serviços às famílias.</a:t>
            </a:r>
          </a:p>
          <a:p>
            <a:pPr marL="0" indent="0">
              <a:buFont typeface="Wingdings" pitchFamily="2" charset="2"/>
              <a:buChar char="Ø"/>
            </a:pPr>
            <a:endParaRPr lang="pt-BR" sz="2800" dirty="0" smtClean="0">
              <a:solidFill>
                <a:schemeClr val="tx1"/>
              </a:solidFill>
            </a:endParaRPr>
          </a:p>
          <a:p>
            <a:pPr marL="0" indent="0">
              <a:buFont typeface="Wingdings" pitchFamily="2" charset="2"/>
              <a:buChar char="Ø"/>
            </a:pPr>
            <a:r>
              <a:rPr lang="pt-BR" sz="2800" dirty="0" smtClean="0">
                <a:solidFill>
                  <a:schemeClr val="tx1"/>
                </a:solidFill>
              </a:rPr>
              <a:t>Tem papel fundamental na prevenção e reincidência da prática de trabalho infantil, através do </a:t>
            </a:r>
            <a:r>
              <a:rPr lang="pt-BR" sz="2800" b="1" dirty="0" smtClean="0">
                <a:solidFill>
                  <a:schemeClr val="tx1"/>
                </a:solidFill>
              </a:rPr>
              <a:t>PAIF/SCFV</a:t>
            </a:r>
            <a:r>
              <a:rPr lang="pt-BR" sz="2800" dirty="0" smtClean="0"/>
              <a:t>.</a:t>
            </a:r>
            <a:endParaRPr lang="pt-BR" sz="2800" dirty="0"/>
          </a:p>
        </p:txBody>
      </p:sp>
      <p:pic>
        <p:nvPicPr>
          <p:cNvPr id="4" name="Picture 7" descr="72451_setas_top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C:\Users\agama\Pictures\180110_SEDHAST_top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4014"/>
            <a:ext cx="9144000" cy="76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2411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899592" y="764704"/>
            <a:ext cx="7344816" cy="609329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buNone/>
            </a:pPr>
            <a:endParaRPr lang="pt-BR" sz="3000" b="1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pt-BR" sz="3000" b="1" dirty="0" smtClean="0">
                <a:solidFill>
                  <a:schemeClr val="tx1"/>
                </a:solidFill>
              </a:rPr>
              <a:t>PETI e Proteção Social Especial</a:t>
            </a:r>
          </a:p>
          <a:p>
            <a:pPr algn="just">
              <a:buFont typeface="Wingdings" pitchFamily="2" charset="2"/>
              <a:buChar char="Ø"/>
            </a:pPr>
            <a:r>
              <a:rPr lang="pt-BR" sz="2800" b="1" dirty="0" smtClean="0">
                <a:solidFill>
                  <a:schemeClr val="tx1"/>
                </a:solidFill>
              </a:rPr>
              <a:t>PSE</a:t>
            </a:r>
            <a:r>
              <a:rPr lang="pt-BR" sz="2800" dirty="0" smtClean="0">
                <a:solidFill>
                  <a:schemeClr val="tx1"/>
                </a:solidFill>
              </a:rPr>
              <a:t> destinam-se a famílias e indivíduos em situação de risco pessoal e social  e/ou violação de direitos</a:t>
            </a:r>
          </a:p>
          <a:p>
            <a:pPr algn="just">
              <a:buFont typeface="Wingdings" pitchFamily="2" charset="2"/>
              <a:buChar char="Ø"/>
            </a:pPr>
            <a:endParaRPr lang="pt-BR" sz="2800" dirty="0" smtClean="0"/>
          </a:p>
          <a:p>
            <a:pPr algn="just">
              <a:buFont typeface="Wingdings" pitchFamily="2" charset="2"/>
              <a:buChar char="Ø"/>
            </a:pPr>
            <a:r>
              <a:rPr lang="pt-BR" sz="2800" b="1" dirty="0" smtClean="0">
                <a:solidFill>
                  <a:schemeClr val="tx1"/>
                </a:solidFill>
              </a:rPr>
              <a:t>CREAS</a:t>
            </a:r>
            <a:r>
              <a:rPr lang="pt-BR" sz="2800" dirty="0" smtClean="0">
                <a:solidFill>
                  <a:schemeClr val="tx1"/>
                </a:solidFill>
              </a:rPr>
              <a:t> – PAEFI e Serviço Especializado em Abordagem Social, contribuem diretamente para o enfrentamento ao trabalho precoce.</a:t>
            </a:r>
          </a:p>
          <a:p>
            <a:pPr algn="just">
              <a:buFont typeface="Wingdings" pitchFamily="2" charset="2"/>
              <a:buChar char="Ø"/>
            </a:pPr>
            <a:endParaRPr lang="pt-BR" sz="2800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pt-BR" sz="2800" dirty="0" smtClean="0">
                <a:solidFill>
                  <a:schemeClr val="tx1"/>
                </a:solidFill>
              </a:rPr>
              <a:t> O </a:t>
            </a:r>
            <a:r>
              <a:rPr lang="pt-BR" sz="2800" b="1" dirty="0" smtClean="0">
                <a:solidFill>
                  <a:schemeClr val="tx1"/>
                </a:solidFill>
              </a:rPr>
              <a:t>Trabalho Infantil </a:t>
            </a:r>
            <a:r>
              <a:rPr lang="pt-BR" sz="2800" dirty="0" smtClean="0">
                <a:solidFill>
                  <a:schemeClr val="tx1"/>
                </a:solidFill>
              </a:rPr>
              <a:t>constitui-se violação de direitos, devendo estar vinculado à PSE</a:t>
            </a:r>
            <a:r>
              <a:rPr lang="pt-BR" sz="3000" dirty="0" smtClean="0">
                <a:solidFill>
                  <a:schemeClr val="tx1"/>
                </a:solidFill>
              </a:rPr>
              <a:t>. </a:t>
            </a:r>
            <a:r>
              <a:rPr lang="pt-BR" sz="3000" dirty="0" smtClean="0"/>
              <a:t/>
            </a:r>
            <a:br>
              <a:rPr lang="pt-BR" sz="3000" dirty="0" smtClean="0"/>
            </a:br>
            <a:r>
              <a:rPr lang="pt-BR" sz="3000" dirty="0" smtClean="0"/>
              <a:t/>
            </a:r>
            <a:br>
              <a:rPr lang="pt-BR" sz="3000" dirty="0" smtClean="0"/>
            </a:br>
            <a:endParaRPr lang="pt-BR" sz="3000" dirty="0"/>
          </a:p>
        </p:txBody>
      </p:sp>
      <p:pic>
        <p:nvPicPr>
          <p:cNvPr id="6" name="Picture 7" descr="72451_setas_top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C:\Users\agama\Pictures\180110_SEDHAST_top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4014"/>
            <a:ext cx="9144000" cy="76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675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764704"/>
            <a:ext cx="7272808" cy="609329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endParaRPr lang="pt-BR" sz="3000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pt-BR" sz="2800" dirty="0" smtClean="0">
                <a:solidFill>
                  <a:schemeClr val="tx1"/>
                </a:solidFill>
              </a:rPr>
              <a:t>O </a:t>
            </a:r>
            <a:r>
              <a:rPr lang="pt-BR" sz="2800" b="1" dirty="0" smtClean="0">
                <a:solidFill>
                  <a:schemeClr val="tx1"/>
                </a:solidFill>
              </a:rPr>
              <a:t>PAEFI</a:t>
            </a:r>
            <a:r>
              <a:rPr lang="pt-BR" sz="2800" dirty="0" smtClean="0">
                <a:solidFill>
                  <a:schemeClr val="tx1"/>
                </a:solidFill>
              </a:rPr>
              <a:t> procederá ao acompanhamento familiar, visando a imediata retirada da criança/adolescente do trabalho.</a:t>
            </a:r>
          </a:p>
          <a:p>
            <a:pPr algn="just">
              <a:buFont typeface="Wingdings" pitchFamily="2" charset="2"/>
              <a:buChar char="Ø"/>
            </a:pPr>
            <a:endParaRPr lang="pt-BR" sz="2800" dirty="0" smtClean="0"/>
          </a:p>
          <a:p>
            <a:pPr marL="0" indent="0" algn="just">
              <a:buNone/>
            </a:pPr>
            <a:endParaRPr lang="pt-BR" sz="2800" dirty="0" smtClean="0"/>
          </a:p>
          <a:p>
            <a:pPr algn="just">
              <a:buFont typeface="Wingdings" pitchFamily="2" charset="2"/>
              <a:buChar char="Ø"/>
            </a:pPr>
            <a:r>
              <a:rPr lang="pt-BR" sz="2800" dirty="0" smtClean="0">
                <a:solidFill>
                  <a:schemeClr val="tx1"/>
                </a:solidFill>
              </a:rPr>
              <a:t>Após a intervenção do </a:t>
            </a:r>
            <a:r>
              <a:rPr lang="pt-BR" sz="2800" b="1" dirty="0" smtClean="0">
                <a:solidFill>
                  <a:schemeClr val="tx1"/>
                </a:solidFill>
              </a:rPr>
              <a:t>PAEFI</a:t>
            </a:r>
            <a:r>
              <a:rPr lang="pt-BR" sz="2800" dirty="0" smtClean="0">
                <a:solidFill>
                  <a:schemeClr val="tx1"/>
                </a:solidFill>
              </a:rPr>
              <a:t>,  a família deve ser encaminhada ao </a:t>
            </a:r>
            <a:r>
              <a:rPr lang="pt-BR" sz="2800" b="1" dirty="0" smtClean="0">
                <a:solidFill>
                  <a:schemeClr val="tx1"/>
                </a:solidFill>
              </a:rPr>
              <a:t>CRAS/PAIF</a:t>
            </a:r>
            <a:r>
              <a:rPr lang="pt-BR" sz="2800" dirty="0" smtClean="0"/>
              <a:t>.</a:t>
            </a:r>
            <a:endParaRPr lang="pt-BR" sz="2800" dirty="0"/>
          </a:p>
        </p:txBody>
      </p:sp>
      <p:pic>
        <p:nvPicPr>
          <p:cNvPr id="4" name="Picture 7" descr="72451_setas_top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C:\Users\agama\Pictures\180110_SEDHAST_top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4014"/>
            <a:ext cx="9144000" cy="76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7797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1081186" y="908787"/>
            <a:ext cx="7081836" cy="587652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None/>
            </a:pPr>
            <a:r>
              <a:rPr lang="pt-BR" b="1" dirty="0" smtClean="0">
                <a:solidFill>
                  <a:schemeClr val="tx1"/>
                </a:solidFill>
              </a:rPr>
              <a:t>                           </a:t>
            </a:r>
            <a:r>
              <a:rPr lang="pt-BR" sz="3600" b="1" dirty="0" smtClean="0">
                <a:solidFill>
                  <a:schemeClr val="tx1"/>
                </a:solidFill>
              </a:rPr>
              <a:t>                   </a:t>
            </a:r>
            <a:endParaRPr lang="pt-BR" dirty="0" smtClean="0"/>
          </a:p>
          <a:p>
            <a:pPr algn="ctr"/>
            <a:r>
              <a:rPr lang="pt-BR" sz="3900" b="1" dirty="0">
                <a:solidFill>
                  <a:schemeClr val="tx1"/>
                </a:solidFill>
              </a:rPr>
              <a:t>Contexto Histórico: Avanços na Estruturação do SUAS </a:t>
            </a:r>
            <a:endParaRPr lang="pt-BR" sz="39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t-BR" sz="39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t-BR" sz="3500" dirty="0">
                <a:solidFill>
                  <a:schemeClr val="tx1"/>
                </a:solidFill>
              </a:rPr>
              <a:t>O PETI é incorporado na LOAS, como programa de “...caráter </a:t>
            </a:r>
            <a:r>
              <a:rPr lang="pt-BR" sz="3500" dirty="0" err="1">
                <a:solidFill>
                  <a:schemeClr val="tx1"/>
                </a:solidFill>
              </a:rPr>
              <a:t>intersetorial</a:t>
            </a:r>
            <a:r>
              <a:rPr lang="pt-BR" sz="3500" dirty="0">
                <a:solidFill>
                  <a:schemeClr val="tx1"/>
                </a:solidFill>
              </a:rPr>
              <a:t>, integrante da PNAS, que, no âmbito do SUAS, foi consolidado com as ações que compreendem: -Transferência de renda às famílias; -Trabalho social com famílias; -Oferta de serviços socioeducativos para crianças e adolescentes. </a:t>
            </a:r>
          </a:p>
          <a:p>
            <a:pPr algn="just"/>
            <a:endParaRPr lang="pt-BR" sz="35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t-BR" dirty="0">
              <a:solidFill>
                <a:schemeClr val="tx1"/>
              </a:solidFill>
            </a:endParaRPr>
          </a:p>
        </p:txBody>
      </p:sp>
      <p:pic>
        <p:nvPicPr>
          <p:cNvPr id="5" name="Picture 7" descr="72451_setas_top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C:\Users\agama\Pictures\180110_SEDHAST_top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4014"/>
            <a:ext cx="9144000" cy="76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tângulo 1"/>
          <p:cNvSpPr/>
          <p:nvPr/>
        </p:nvSpPr>
        <p:spPr>
          <a:xfrm>
            <a:off x="179512" y="2780928"/>
            <a:ext cx="936104" cy="100811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400" b="1" dirty="0" smtClean="0"/>
              <a:t>2011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xmlns="" val="374807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72451_setas_top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971600" y="764704"/>
            <a:ext cx="7272808" cy="55707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buFont typeface="Arial" charset="0"/>
              <a:buNone/>
              <a:defRPr/>
            </a:pPr>
            <a:endParaRPr lang="pt-BR" sz="2800" b="1" dirty="0" smtClean="0">
              <a:latin typeface="Calibri" pitchFamily="34" charset="0"/>
              <a:cs typeface="Aharoni" pitchFamily="2" charset="-79"/>
            </a:endParaRPr>
          </a:p>
          <a:p>
            <a:pPr algn="ctr">
              <a:buFont typeface="Arial" charset="0"/>
              <a:buNone/>
              <a:defRPr/>
            </a:pPr>
            <a:endParaRPr lang="pt-BR" sz="2800" b="1" dirty="0" smtClean="0">
              <a:latin typeface="Calibri" pitchFamily="34" charset="0"/>
              <a:cs typeface="Aharoni" pitchFamily="2" charset="-79"/>
            </a:endParaRPr>
          </a:p>
          <a:p>
            <a:pPr algn="ctr">
              <a:buFont typeface="Arial" charset="0"/>
              <a:buNone/>
              <a:defRPr/>
            </a:pPr>
            <a:r>
              <a:rPr lang="pt-BR" sz="3200" b="1" dirty="0" smtClean="0">
                <a:latin typeface="Calibri" pitchFamily="34" charset="0"/>
                <a:cs typeface="Aharoni" pitchFamily="2" charset="-79"/>
              </a:rPr>
              <a:t>PETI – Contextualizando o Redesenho </a:t>
            </a:r>
          </a:p>
          <a:p>
            <a:pPr algn="ctr">
              <a:buFont typeface="Arial" charset="0"/>
              <a:buNone/>
              <a:defRPr/>
            </a:pPr>
            <a:endParaRPr lang="pt-BR" sz="3200" b="1" dirty="0" smtClean="0">
              <a:latin typeface="Calibri" pitchFamily="34" charset="0"/>
              <a:cs typeface="Aharoni" pitchFamily="2" charset="-79"/>
            </a:endParaRPr>
          </a:p>
          <a:p>
            <a:pPr algn="ctr">
              <a:buFont typeface="Arial" charset="0"/>
              <a:buNone/>
              <a:defRPr/>
            </a:pPr>
            <a:r>
              <a:rPr lang="pt-BR" sz="3200" b="1" dirty="0" smtClean="0">
                <a:latin typeface="Calibri" pitchFamily="34" charset="0"/>
                <a:cs typeface="Aharoni" pitchFamily="2" charset="-79"/>
              </a:rPr>
              <a:t>Novo cenário  </a:t>
            </a:r>
          </a:p>
          <a:p>
            <a:pPr>
              <a:buFont typeface="Arial" charset="0"/>
              <a:buNone/>
              <a:defRPr/>
            </a:pPr>
            <a:r>
              <a:rPr lang="pt-BR" sz="2800" dirty="0" smtClean="0">
                <a:latin typeface="Calibri" pitchFamily="34" charset="0"/>
                <a:cs typeface="Aharoni" pitchFamily="2" charset="-79"/>
              </a:rPr>
              <a:t>2013/2014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pt-BR" sz="2800" dirty="0" smtClean="0">
                <a:latin typeface="Calibri" pitchFamily="34" charset="0"/>
                <a:cs typeface="Aharoni" pitchFamily="2" charset="-79"/>
              </a:rPr>
              <a:t>Avanços na estruturação do SUAS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pt-BR" sz="2800" dirty="0" smtClean="0">
                <a:latin typeface="Calibri" pitchFamily="34" charset="0"/>
                <a:cs typeface="Aharoni" pitchFamily="2" charset="-79"/>
              </a:rPr>
              <a:t>Reordenamento do SCFV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pt-BR" sz="2800" dirty="0" smtClean="0">
                <a:latin typeface="Calibri" pitchFamily="34" charset="0"/>
                <a:cs typeface="Aharoni" pitchFamily="2" charset="-79"/>
              </a:rPr>
              <a:t>Mudanças </a:t>
            </a:r>
            <a:r>
              <a:rPr lang="pt-BR" sz="2800" dirty="0" smtClean="0">
                <a:solidFill>
                  <a:srgbClr val="FF0000"/>
                </a:solidFill>
                <a:latin typeface="Calibri" pitchFamily="34" charset="0"/>
                <a:cs typeface="Aharoni" pitchFamily="2" charset="-79"/>
              </a:rPr>
              <a:t> NO CONTEXTO </a:t>
            </a:r>
            <a:r>
              <a:rPr lang="pt-BR" sz="2800" dirty="0" smtClean="0">
                <a:latin typeface="Calibri" pitchFamily="34" charset="0"/>
                <a:cs typeface="Aharoni" pitchFamily="2" charset="-79"/>
              </a:rPr>
              <a:t>trabalho infantil no Brasil.</a:t>
            </a:r>
            <a:endParaRPr lang="pt-BR" sz="3200" b="1" dirty="0" smtClean="0">
              <a:latin typeface="Calibri" pitchFamily="34" charset="0"/>
              <a:cs typeface="Aharoni" pitchFamily="2" charset="-79"/>
            </a:endParaRPr>
          </a:p>
          <a:p>
            <a:pPr lvl="1">
              <a:defRPr/>
            </a:pPr>
            <a:endParaRPr lang="pt-BR" sz="3200" b="1" dirty="0" smtClean="0">
              <a:latin typeface="Calibri" pitchFamily="34" charset="0"/>
              <a:cs typeface="Aharoni" pitchFamily="2" charset="-79"/>
            </a:endParaRPr>
          </a:p>
          <a:p>
            <a:pPr lvl="1">
              <a:defRPr/>
            </a:pPr>
            <a:endParaRPr lang="pt-BR" sz="3200" b="1" dirty="0" smtClean="0">
              <a:latin typeface="Rockwell Extra Bold" pitchFamily="18" charset="0"/>
              <a:cs typeface="Aharoni" pitchFamily="2" charset="-79"/>
            </a:endParaRPr>
          </a:p>
        </p:txBody>
      </p:sp>
      <p:pic>
        <p:nvPicPr>
          <p:cNvPr id="5" name="Picture 2" descr="C:\Users\agama\Pictures\180110_SEDHAST_top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4014"/>
            <a:ext cx="9144000" cy="76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9144000" cy="258532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pt-BR" dirty="0" smtClean="0">
                <a:latin typeface="Arial" charset="0"/>
                <a:cs typeface="Arial" charset="0"/>
              </a:rPr>
              <a:t>O </a:t>
            </a:r>
            <a:r>
              <a:rPr lang="pt-BR" b="1" dirty="0" smtClean="0">
                <a:solidFill>
                  <a:srgbClr val="4436F4"/>
                </a:solidFill>
                <a:latin typeface="Arial" charset="0"/>
                <a:cs typeface="Arial" charset="0"/>
              </a:rPr>
              <a:t>Censo Demográfico 2010</a:t>
            </a:r>
            <a:r>
              <a:rPr lang="pt-BR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pt-BR" dirty="0" smtClean="0">
                <a:latin typeface="Arial" charset="0"/>
                <a:cs typeface="Arial" charset="0"/>
              </a:rPr>
              <a:t>mostrou declínio do trabalho infantil para o Brasil, mas  trouxe dois alertas:</a:t>
            </a:r>
          </a:p>
          <a:p>
            <a:pPr>
              <a:buFontTx/>
              <a:buChar char="-"/>
            </a:pPr>
            <a:endParaRPr lang="pt-BR" dirty="0" smtClean="0">
              <a:latin typeface="Arial" charset="0"/>
              <a:cs typeface="Arial" charset="0"/>
            </a:endParaRPr>
          </a:p>
          <a:p>
            <a:pPr>
              <a:buFontTx/>
              <a:buChar char="-"/>
            </a:pPr>
            <a:r>
              <a:rPr lang="pt-BR" dirty="0" smtClean="0">
                <a:latin typeface="Arial" charset="0"/>
                <a:cs typeface="Arial" charset="0"/>
              </a:rPr>
              <a:t>a </a:t>
            </a:r>
            <a:r>
              <a:rPr lang="pt-BR" dirty="0" smtClean="0">
                <a:solidFill>
                  <a:srgbClr val="FF0000"/>
                </a:solidFill>
                <a:latin typeface="Arial" charset="0"/>
                <a:cs typeface="Arial" charset="0"/>
                <a:hlinkClick r:id="rId2" action="ppaction://hlinksldjump"/>
              </a:rPr>
              <a:t>redução foi mais lenta para crianças e adolescentes </a:t>
            </a:r>
            <a:r>
              <a:rPr lang="pt-BR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pt-BR" dirty="0" smtClean="0">
                <a:latin typeface="Arial" charset="0"/>
                <a:cs typeface="Arial" charset="0"/>
              </a:rPr>
              <a:t>de 10 a 15 anos (10,8%) </a:t>
            </a:r>
            <a:br>
              <a:rPr lang="pt-BR" dirty="0" smtClean="0">
                <a:latin typeface="Arial" charset="0"/>
                <a:cs typeface="Arial" charset="0"/>
              </a:rPr>
            </a:br>
            <a:r>
              <a:rPr lang="pt-BR" dirty="0" smtClean="0">
                <a:latin typeface="Arial" charset="0"/>
                <a:cs typeface="Arial" charset="0"/>
              </a:rPr>
              <a:t>-a expressiva </a:t>
            </a:r>
            <a:r>
              <a:rPr lang="pt-BR" b="1" dirty="0" smtClean="0">
                <a:latin typeface="Arial" charset="0"/>
                <a:cs typeface="Arial" charset="0"/>
              </a:rPr>
              <a:t>redução verificada no Nordeste</a:t>
            </a:r>
            <a:r>
              <a:rPr lang="pt-BR" dirty="0" smtClean="0">
                <a:latin typeface="Arial" charset="0"/>
                <a:cs typeface="Arial" charset="0"/>
              </a:rPr>
              <a:t> não ocorreu nas demais regiões, tendo sido registrada ampliação do trabalho infantil no Norte e no Centro Oeste e elevada concentração nas regiões Sul e Sudeste.</a:t>
            </a:r>
          </a:p>
          <a:p>
            <a:pPr>
              <a:buFontTx/>
              <a:buChar char="-"/>
            </a:pPr>
            <a:endParaRPr lang="pt-BR" dirty="0" smtClean="0">
              <a:latin typeface="Arial" charset="0"/>
              <a:cs typeface="Arial" charset="0"/>
            </a:endParaRPr>
          </a:p>
          <a:p>
            <a:endParaRPr lang="pt-BR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0" y="2204864"/>
            <a:ext cx="9144000" cy="465313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99592" y="764704"/>
            <a:ext cx="7488832" cy="60932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14350" indent="-514350" algn="ctr">
              <a:defRPr/>
            </a:pPr>
            <a:r>
              <a:rPr lang="pt-BR" altLang="pt-BR" sz="2800" b="1" dirty="0" smtClean="0">
                <a:solidFill>
                  <a:schemeClr val="tx1"/>
                </a:solidFill>
              </a:rPr>
              <a:t>Principais Ocupações com presença de Trabalho Infantil  (73%)  com exigência de ações diferenciadas de  enfrentamento (IBGE/Censo 2010)</a:t>
            </a:r>
            <a:endParaRPr lang="pt-BR" sz="2800" b="1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pt-BR" sz="2400" dirty="0" smtClean="0"/>
              <a:t>Agricultura - 41%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pt-BR" sz="2400" dirty="0" smtClean="0"/>
          </a:p>
          <a:p>
            <a:pPr marL="514350" indent="-514350">
              <a:buFont typeface="+mj-lt"/>
              <a:buAutoNum type="arabicPeriod"/>
              <a:defRPr/>
            </a:pPr>
            <a:r>
              <a:rPr lang="pt-BR" sz="2400" dirty="0" smtClean="0"/>
              <a:t>Comércio, reparação (veículos, equipamentos domésticos, etc.) - 17% 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pt-BR" sz="2400" dirty="0" smtClean="0"/>
          </a:p>
          <a:p>
            <a:pPr marL="514350" indent="-514350">
              <a:buFont typeface="+mj-lt"/>
              <a:buAutoNum type="arabicPeriod"/>
              <a:defRPr/>
            </a:pPr>
            <a:r>
              <a:rPr lang="pt-BR" sz="2400" dirty="0" smtClean="0"/>
              <a:t>Industria de Transformação (alimentação, vestuário, calçados, etc.) – 7%</a:t>
            </a:r>
          </a:p>
          <a:p>
            <a:pPr marL="514350" indent="-514350" algn="just">
              <a:buFont typeface="+mj-lt"/>
              <a:buAutoNum type="arabicPeriod"/>
              <a:defRPr/>
            </a:pPr>
            <a:endParaRPr lang="pt-BR" sz="2400" dirty="0" smtClean="0"/>
          </a:p>
          <a:p>
            <a:pPr marL="514350" indent="-514350">
              <a:buFont typeface="+mj-lt"/>
              <a:buAutoNum type="arabicPeriod"/>
              <a:defRPr/>
            </a:pPr>
            <a:r>
              <a:rPr lang="pt-BR" sz="2400" dirty="0" smtClean="0"/>
              <a:t>Serviços domésticos – 8%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pt-BR" sz="2400" b="1" dirty="0" smtClean="0"/>
          </a:p>
          <a:p>
            <a:pPr marL="514350" indent="-514350">
              <a:buFont typeface="+mj-lt"/>
              <a:buAutoNum type="arabicPeriod"/>
              <a:defRPr/>
            </a:pPr>
            <a:r>
              <a:rPr lang="pt-BR" sz="2400" dirty="0" smtClean="0"/>
              <a:t>Lixões – 0,44%</a:t>
            </a:r>
            <a:endParaRPr lang="pt-BR" sz="2400" dirty="0"/>
          </a:p>
        </p:txBody>
      </p:sp>
      <p:pic>
        <p:nvPicPr>
          <p:cNvPr id="3" name="Picture 7" descr="72451_setas_top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C:\Users\agama\Pictures\180110_SEDHAST_top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4014"/>
            <a:ext cx="9144000" cy="76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493709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043608" y="733246"/>
            <a:ext cx="7056784" cy="61247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800" b="1" dirty="0" smtClean="0">
                <a:solidFill>
                  <a:schemeClr val="tx1"/>
                </a:solidFill>
              </a:rPr>
              <a:t>SINTESE DO DIAGNÓSTICO</a:t>
            </a:r>
          </a:p>
          <a:p>
            <a:pPr algn="just">
              <a:defRPr/>
            </a:pPr>
            <a:r>
              <a:rPr lang="pt-BR" sz="2800" dirty="0" smtClean="0"/>
              <a:t>O Brasil tem agenda pública para a erradicação do trabalho infantil desde os anos 90 e apresentou bons resultados, mas vem perdendo fôlego na sua capacidade de avançar.</a:t>
            </a:r>
          </a:p>
          <a:p>
            <a:pPr algn="just">
              <a:defRPr/>
            </a:pPr>
            <a:r>
              <a:rPr lang="pt-BR" sz="2800" dirty="0" smtClean="0"/>
              <a:t> Entre as principais causas pode-se destacar:</a:t>
            </a:r>
          </a:p>
          <a:p>
            <a:pPr algn="just">
              <a:defRPr/>
            </a:pPr>
            <a:endParaRPr lang="pt-BR" sz="2800" dirty="0" smtClean="0"/>
          </a:p>
          <a:p>
            <a:pPr lvl="1" algn="just">
              <a:buFont typeface="Wingdings" pitchFamily="2" charset="2"/>
              <a:buChar char="Ø"/>
              <a:defRPr/>
            </a:pPr>
            <a:r>
              <a:rPr lang="pt-BR" sz="2800" u="sng" dirty="0" smtClean="0"/>
              <a:t>Ampliação da rede de proteção social e melhora no acompanhamento das crianças</a:t>
            </a:r>
            <a:r>
              <a:rPr lang="pt-BR" sz="2800" dirty="0" smtClean="0"/>
              <a:t> por meio do </a:t>
            </a:r>
            <a:r>
              <a:rPr lang="pt-BR" sz="2800" b="1" dirty="0" smtClean="0"/>
              <a:t>PBF,</a:t>
            </a:r>
            <a:r>
              <a:rPr lang="pt-BR" sz="2800" dirty="0" smtClean="0"/>
              <a:t> retardou a entrada no mundo do trabalho, diminuindo horas trabalhadas, </a:t>
            </a:r>
            <a:r>
              <a:rPr lang="pt-BR" sz="2800" u="sng" dirty="0" smtClean="0"/>
              <a:t>mas não alterou a decisão de muitos adolescentes de buscar trabalho e acesso a recursos</a:t>
            </a:r>
            <a:r>
              <a:rPr lang="pt-BR" sz="2800" dirty="0" smtClean="0"/>
              <a:t>;</a:t>
            </a:r>
          </a:p>
        </p:txBody>
      </p:sp>
      <p:pic>
        <p:nvPicPr>
          <p:cNvPr id="5" name="Picture 7" descr="72451_setas_top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C:\Users\agama\Pictures\180110_SEDHAST_top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4014"/>
            <a:ext cx="9144000" cy="76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7584" y="764704"/>
            <a:ext cx="7272808" cy="609329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pt-BR" b="1" u="sng" dirty="0" smtClean="0">
              <a:solidFill>
                <a:schemeClr val="tx1"/>
              </a:solidFill>
            </a:endParaRPr>
          </a:p>
          <a:p>
            <a:pPr algn="ctr">
              <a:buNone/>
            </a:pPr>
            <a:endParaRPr lang="pt-BR" sz="3600" b="1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pt-BR" sz="4800" dirty="0" smtClean="0">
                <a:solidFill>
                  <a:schemeClr val="tx1"/>
                </a:solidFill>
              </a:rPr>
              <a:t> </a:t>
            </a:r>
          </a:p>
          <a:p>
            <a:pPr algn="ctr">
              <a:buNone/>
            </a:pPr>
            <a:r>
              <a:rPr lang="pt-BR" sz="4800" dirty="0" smtClean="0">
                <a:solidFill>
                  <a:schemeClr val="tx1"/>
                </a:solidFill>
              </a:rPr>
              <a:t>Programa de Erradicação do Trabalho Infantil - PETI</a:t>
            </a:r>
            <a:endParaRPr lang="pt-BR" sz="4800" dirty="0">
              <a:solidFill>
                <a:schemeClr val="tx1"/>
              </a:solidFill>
            </a:endParaRPr>
          </a:p>
        </p:txBody>
      </p:sp>
      <p:pic>
        <p:nvPicPr>
          <p:cNvPr id="4" name="Picture 7" descr="72451_setas_top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067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7" descr="72451_setas_top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C:\Users\agama\Pictures\180110_SEDHAST_top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4014"/>
            <a:ext cx="9144000" cy="76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71600" y="764704"/>
            <a:ext cx="7128792" cy="60932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1" algn="just">
              <a:buFont typeface="Wingdings" pitchFamily="2" charset="2"/>
              <a:buChar char="Ø"/>
              <a:defRPr/>
            </a:pPr>
            <a:r>
              <a:rPr lang="pt-BR" sz="2800" dirty="0" smtClean="0"/>
              <a:t>40% do trabalho infantil  não se relaciona diretamente à subsistência da família;</a:t>
            </a:r>
          </a:p>
          <a:p>
            <a:pPr lvl="1" algn="just">
              <a:buFont typeface="Wingdings" pitchFamily="2" charset="2"/>
              <a:buChar char="Ø"/>
              <a:defRPr/>
            </a:pPr>
            <a:endParaRPr lang="pt-BR" sz="2800" dirty="0" smtClean="0"/>
          </a:p>
          <a:p>
            <a:pPr lvl="1" algn="just">
              <a:buFont typeface="Wingdings" pitchFamily="2" charset="2"/>
              <a:buChar char="Ø"/>
              <a:defRPr/>
            </a:pPr>
            <a:r>
              <a:rPr lang="pt-BR" sz="2800" dirty="0" smtClean="0"/>
              <a:t>Diminuição do trabalho em empresas, e ocorrência do trabalho no âmbito familiar e dos empreendimentos informais;</a:t>
            </a:r>
          </a:p>
          <a:p>
            <a:pPr lvl="1" algn="just">
              <a:buFont typeface="Arial" charset="0"/>
              <a:buChar char="•"/>
              <a:defRPr/>
            </a:pPr>
            <a:endParaRPr lang="pt-BR" sz="2800" dirty="0" smtClean="0"/>
          </a:p>
          <a:p>
            <a:pPr lvl="1" algn="just">
              <a:buFont typeface="Wingdings" pitchFamily="2" charset="2"/>
              <a:buChar char="Ø"/>
              <a:defRPr/>
            </a:pPr>
            <a:r>
              <a:rPr lang="pt-BR" sz="2800" dirty="0" smtClean="0"/>
              <a:t>Aumento do trabalho infantil nas regiões metropolitanas;</a:t>
            </a:r>
          </a:p>
          <a:p>
            <a:pPr lvl="1" algn="just">
              <a:defRPr/>
            </a:pPr>
            <a:endParaRPr lang="pt-BR" sz="2800" dirty="0" smtClean="0"/>
          </a:p>
          <a:p>
            <a:pPr lvl="1" algn="just">
              <a:buFont typeface="Wingdings" pitchFamily="2" charset="2"/>
              <a:buChar char="Ø"/>
              <a:defRPr/>
            </a:pPr>
            <a:r>
              <a:rPr lang="pt-BR" sz="2800" dirty="0" smtClean="0"/>
              <a:t>Necessidade de adoção de novas articulações entre sociedade e governo para avançar na erradicação do fenômeno por meio de novas ações públicas.</a:t>
            </a:r>
          </a:p>
        </p:txBody>
      </p:sp>
      <p:pic>
        <p:nvPicPr>
          <p:cNvPr id="3" name="Picture 7" descr="72451_setas_top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C:\Users\agama\Pictures\180110_SEDHAST_top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4014"/>
            <a:ext cx="9144000" cy="76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608" y="764704"/>
            <a:ext cx="7128792" cy="609329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None/>
            </a:pPr>
            <a:endParaRPr lang="pt-BR" sz="28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pt-BR" sz="2800" dirty="0" smtClean="0">
                <a:solidFill>
                  <a:schemeClr val="tx1"/>
                </a:solidFill>
              </a:rPr>
              <a:t>O </a:t>
            </a:r>
            <a:r>
              <a:rPr lang="pt-BR" sz="2800" b="1" dirty="0" smtClean="0">
                <a:solidFill>
                  <a:schemeClr val="tx1"/>
                </a:solidFill>
              </a:rPr>
              <a:t>PETI </a:t>
            </a:r>
            <a:r>
              <a:rPr lang="pt-BR" sz="2800" dirty="0" smtClean="0">
                <a:solidFill>
                  <a:schemeClr val="tx1"/>
                </a:solidFill>
              </a:rPr>
              <a:t>passa por um redesenho pactuado na CIT e aprovado no CNAS, visando adequar o foco do Programa por meio das Resoluções   nº5 da CIT e nº 08 do CNAS/2013</a:t>
            </a:r>
          </a:p>
          <a:p>
            <a:pPr algn="just">
              <a:buNone/>
            </a:pPr>
            <a:r>
              <a:rPr lang="pt-BR" sz="2800" dirty="0" smtClean="0">
                <a:solidFill>
                  <a:schemeClr val="tx1"/>
                </a:solidFill>
              </a:rPr>
              <a:t>     Nº 01 da CIT e nº10 do CNAS/2014.</a:t>
            </a:r>
          </a:p>
          <a:p>
            <a:pPr algn="just">
              <a:buNone/>
            </a:pPr>
            <a:endParaRPr lang="pt-BR" sz="2800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pt-BR" sz="2800" dirty="0" smtClean="0">
                <a:solidFill>
                  <a:schemeClr val="tx1"/>
                </a:solidFill>
              </a:rPr>
              <a:t>à intensificação da prevenção e a erradicação do trabalho infantil por meio de ações estratégicas intersetoriais voltadas ao enfrentamento das novas incidências de atividades identificadas;</a:t>
            </a:r>
          </a:p>
          <a:p>
            <a:pPr algn="just">
              <a:buFont typeface="Wingdings" pitchFamily="2" charset="2"/>
              <a:buChar char="Ø"/>
            </a:pPr>
            <a:endParaRPr lang="pt-BR" sz="2800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Ø"/>
            </a:pPr>
            <a:endParaRPr lang="pt-BR" sz="2800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Ø"/>
            </a:pPr>
            <a:endParaRPr lang="pt-BR" sz="2800" dirty="0" smtClean="0"/>
          </a:p>
          <a:p>
            <a:pPr algn="just">
              <a:buFont typeface="Wingdings" pitchFamily="2" charset="2"/>
              <a:buChar char="Ø"/>
            </a:pPr>
            <a:endParaRPr lang="pt-BR" sz="28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endParaRPr lang="pt-BR" sz="2800" dirty="0">
              <a:solidFill>
                <a:schemeClr val="tx1"/>
              </a:solidFill>
            </a:endParaRPr>
          </a:p>
        </p:txBody>
      </p:sp>
      <p:pic>
        <p:nvPicPr>
          <p:cNvPr id="5" name="Picture 7" descr="72451_setas_top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39552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C:\Users\agama\Pictures\180110_SEDHAST_top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4014"/>
            <a:ext cx="9144000" cy="76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0706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971600" y="764704"/>
            <a:ext cx="7258000" cy="609329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itchFamily="2" charset="2"/>
              <a:buChar char="Ø"/>
            </a:pPr>
            <a:endParaRPr lang="pt-BR" sz="2800" dirty="0" smtClean="0"/>
          </a:p>
          <a:p>
            <a:pPr>
              <a:buFont typeface="Wingdings" pitchFamily="2" charset="2"/>
              <a:buChar char="Ø"/>
            </a:pPr>
            <a:r>
              <a:rPr lang="pt-BR" sz="2800" dirty="0" smtClean="0">
                <a:solidFill>
                  <a:schemeClr val="tx1"/>
                </a:solidFill>
              </a:rPr>
              <a:t>ao fortalecimento da estruturação da gestão do PETI no SUAS;</a:t>
            </a:r>
          </a:p>
          <a:p>
            <a:pPr>
              <a:buNone/>
            </a:pPr>
            <a:endParaRPr lang="pt-BR" sz="2800" dirty="0" smtClean="0"/>
          </a:p>
          <a:p>
            <a:pPr>
              <a:buFont typeface="Wingdings" pitchFamily="2" charset="2"/>
              <a:buChar char="Ø"/>
            </a:pPr>
            <a:r>
              <a:rPr lang="pt-BR" sz="2800" dirty="0" smtClean="0"/>
              <a:t>Redimensionar o cofinanciamento, nivelando por porte os valores repassados aos municípios;</a:t>
            </a:r>
          </a:p>
          <a:p>
            <a:pPr>
              <a:buFont typeface="Wingdings" pitchFamily="2" charset="2"/>
              <a:buChar char="Ø"/>
            </a:pPr>
            <a:endParaRPr lang="pt-BR" sz="2800" dirty="0" smtClean="0"/>
          </a:p>
          <a:p>
            <a:pPr>
              <a:buFont typeface="Wingdings" pitchFamily="2" charset="2"/>
              <a:buChar char="Ø"/>
            </a:pPr>
            <a:r>
              <a:rPr lang="pt-BR" sz="2800" dirty="0" smtClean="0"/>
              <a:t>Potencializar as ações estratégicas com foco na erradicação do trabalho infantil.</a:t>
            </a:r>
          </a:p>
          <a:p>
            <a:endParaRPr lang="pt-BR" dirty="0" smtClean="0"/>
          </a:p>
        </p:txBody>
      </p:sp>
      <p:pic>
        <p:nvPicPr>
          <p:cNvPr id="4" name="Picture 7" descr="72451_setas_top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39552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C:\Users\agama\Pictures\180110_SEDHAST_top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4014"/>
            <a:ext cx="9144000" cy="76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608" y="764704"/>
            <a:ext cx="7056784" cy="525658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4800" b="1" dirty="0" smtClean="0">
                <a:latin typeface="Calibri" pitchFamily="34" charset="0"/>
              </a:rPr>
              <a:t>Redesenho do PETI</a:t>
            </a:r>
          </a:p>
          <a:p>
            <a:pPr marL="0" indent="0" algn="just">
              <a:buNone/>
            </a:pPr>
            <a:r>
              <a:rPr lang="pt-BR" sz="2800" dirty="0" smtClean="0"/>
              <a:t>Consiste na realização de ações estratégicas voltadas ao enfrentamento das novas configurações do trabalho infantil no Brasil.</a:t>
            </a:r>
          </a:p>
          <a:p>
            <a:pPr marL="0" indent="0" algn="just">
              <a:buFontTx/>
              <a:buChar char="-"/>
            </a:pPr>
            <a:r>
              <a:rPr lang="pt-BR" sz="2800" dirty="0" smtClean="0"/>
              <a:t>   Potencialização dos serviços socioassistenciais existentes.</a:t>
            </a:r>
          </a:p>
          <a:p>
            <a:pPr marL="0" indent="0" algn="just">
              <a:buFontTx/>
              <a:buChar char="-"/>
            </a:pPr>
            <a:r>
              <a:rPr lang="pt-BR" sz="2800" dirty="0" smtClean="0"/>
              <a:t>   Articulação de ações com outras políticas setoriais.</a:t>
            </a:r>
          </a:p>
          <a:p>
            <a:pPr marL="0" indent="0" algn="just">
              <a:buNone/>
            </a:pPr>
            <a:endParaRPr lang="pt-BR" sz="2800" dirty="0" smtClean="0"/>
          </a:p>
          <a:p>
            <a:pPr marL="0" indent="0" algn="just">
              <a:buNone/>
            </a:pPr>
            <a:r>
              <a:rPr lang="pt-BR" sz="2800" dirty="0" smtClean="0"/>
              <a:t>Favorecendo uma agenda intersetorial da erradicação do trabalho infantil.</a:t>
            </a:r>
            <a:endParaRPr lang="pt-BR" sz="2800" dirty="0"/>
          </a:p>
        </p:txBody>
      </p:sp>
      <p:pic>
        <p:nvPicPr>
          <p:cNvPr id="6" name="Picture 7" descr="72451_setas_top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5674" y="6092825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C:\Users\agama\Pictures\180110_SEDHAST_top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4014"/>
            <a:ext cx="9144000" cy="76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2467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7584" y="764704"/>
            <a:ext cx="7344816" cy="609329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 eaLnBrk="0" hangingPunct="0">
              <a:buNone/>
              <a:defRPr/>
            </a:pPr>
            <a:endParaRPr lang="pt-BR" sz="2600" dirty="0"/>
          </a:p>
          <a:p>
            <a:pPr algn="just">
              <a:buFont typeface="Wingdings" pitchFamily="2" charset="2"/>
              <a:buChar char="Ø"/>
            </a:pPr>
            <a:endParaRPr lang="pt-BR" sz="36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endParaRPr lang="pt-BR" sz="36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pt-BR" dirty="0" smtClean="0">
                <a:solidFill>
                  <a:schemeClr val="tx1"/>
                </a:solidFill>
              </a:rPr>
              <a:t>As ações estratégicas estruturam-se  a partir de cinco eixos:</a:t>
            </a:r>
            <a:endParaRPr lang="pt-BR" dirty="0">
              <a:solidFill>
                <a:schemeClr val="tx1"/>
              </a:solidFill>
            </a:endParaRPr>
          </a:p>
        </p:txBody>
      </p:sp>
      <p:pic>
        <p:nvPicPr>
          <p:cNvPr id="4" name="Picture 7" descr="72451_setas_top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C:\Users\agama\Pictures\180110_SEDHAST_top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4014"/>
            <a:ext cx="9144000" cy="76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067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7584" y="764704"/>
            <a:ext cx="7344816" cy="561662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endParaRPr lang="pt-BR" sz="2800" b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t-BR" sz="2800" b="1" dirty="0" smtClean="0">
                <a:solidFill>
                  <a:schemeClr val="tx1"/>
                </a:solidFill>
              </a:rPr>
              <a:t>I – Informação e mobilização nos territórios de incidência do trabalho infantil para propiciar o desenvolvimento de ações de prevenção e erradicação do trabalho infantil:</a:t>
            </a:r>
            <a:endParaRPr lang="pt-BR" sz="2800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50000"/>
              </a:lnSpc>
              <a:buFont typeface="Wingdings" pitchFamily="2" charset="2"/>
              <a:buChar char="Ø"/>
            </a:pPr>
            <a:r>
              <a:rPr lang="pt-BR" sz="2800" dirty="0" smtClean="0">
                <a:solidFill>
                  <a:schemeClr val="tx1"/>
                </a:solidFill>
              </a:rPr>
              <a:t>Sensibilização</a:t>
            </a:r>
          </a:p>
          <a:p>
            <a:pPr marL="0" indent="0">
              <a:lnSpc>
                <a:spcPct val="150000"/>
              </a:lnSpc>
              <a:buFont typeface="Wingdings" pitchFamily="2" charset="2"/>
              <a:buChar char="Ø"/>
            </a:pPr>
            <a:r>
              <a:rPr lang="pt-BR" sz="2800" dirty="0" smtClean="0">
                <a:solidFill>
                  <a:schemeClr val="tx1"/>
                </a:solidFill>
              </a:rPr>
              <a:t> Mobilização social </a:t>
            </a:r>
          </a:p>
          <a:p>
            <a:pPr marL="0" indent="0">
              <a:lnSpc>
                <a:spcPct val="150000"/>
              </a:lnSpc>
              <a:buFont typeface="Wingdings" pitchFamily="2" charset="2"/>
              <a:buChar char="Ø"/>
            </a:pPr>
            <a:r>
              <a:rPr lang="pt-BR" sz="2800" dirty="0" smtClean="0">
                <a:solidFill>
                  <a:schemeClr val="tx1"/>
                </a:solidFill>
              </a:rPr>
              <a:t>Campanhas</a:t>
            </a:r>
          </a:p>
          <a:p>
            <a:pPr marL="0" indent="0">
              <a:lnSpc>
                <a:spcPct val="150000"/>
              </a:lnSpc>
              <a:buFont typeface="Wingdings" pitchFamily="2" charset="2"/>
              <a:buChar char="Ø"/>
            </a:pPr>
            <a:r>
              <a:rPr lang="pt-BR" sz="2800" dirty="0" smtClean="0">
                <a:solidFill>
                  <a:schemeClr val="tx1"/>
                </a:solidFill>
              </a:rPr>
              <a:t> Audiências públicas</a:t>
            </a:r>
            <a:endParaRPr lang="pt-BR" sz="2800" dirty="0">
              <a:solidFill>
                <a:schemeClr val="tx1"/>
              </a:solidFill>
            </a:endParaRPr>
          </a:p>
        </p:txBody>
      </p:sp>
      <p:pic>
        <p:nvPicPr>
          <p:cNvPr id="4" name="Picture 7" descr="72451_setas_top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C:\Users\agama\Pictures\180110_SEDHAST_top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4014"/>
            <a:ext cx="9144000" cy="76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0288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899592" y="764704"/>
            <a:ext cx="7344816" cy="609329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None/>
            </a:pPr>
            <a:endParaRPr lang="pt-BR" sz="2800" b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pt-BR" sz="2800" b="1" dirty="0" smtClean="0">
                <a:solidFill>
                  <a:schemeClr val="tx1"/>
                </a:solidFill>
              </a:rPr>
              <a:t>II – Identificação de crianças e adolescentes em situação de trabalho infantil:</a:t>
            </a:r>
          </a:p>
          <a:p>
            <a:pPr algn="just">
              <a:buNone/>
            </a:pPr>
            <a:endParaRPr lang="pt-BR" sz="2800" b="1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pt-BR" sz="3000" dirty="0" smtClean="0">
                <a:solidFill>
                  <a:schemeClr val="tx1"/>
                </a:solidFill>
              </a:rPr>
              <a:t>Busca Ativa</a:t>
            </a:r>
            <a:endParaRPr lang="pt-BR" sz="3000" dirty="0" smtClean="0"/>
          </a:p>
          <a:p>
            <a:pPr algn="just">
              <a:buFont typeface="Wingdings" pitchFamily="2" charset="2"/>
              <a:buChar char="Ø"/>
            </a:pPr>
            <a:r>
              <a:rPr lang="pt-BR" sz="3000" dirty="0" smtClean="0">
                <a:solidFill>
                  <a:schemeClr val="tx1"/>
                </a:solidFill>
              </a:rPr>
              <a:t>Registro no Cadastro Único</a:t>
            </a:r>
            <a:r>
              <a:rPr lang="pt-BR" sz="3000" b="1" dirty="0" smtClean="0">
                <a:solidFill>
                  <a:schemeClr val="tx1"/>
                </a:solidFill>
              </a:rPr>
              <a:t> </a:t>
            </a:r>
            <a:endParaRPr lang="pt-BR" sz="3000" dirty="0">
              <a:solidFill>
                <a:schemeClr val="tx1"/>
              </a:solidFill>
            </a:endParaRPr>
          </a:p>
        </p:txBody>
      </p:sp>
      <p:pic>
        <p:nvPicPr>
          <p:cNvPr id="5" name="Picture 7" descr="72451_setas_top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C:\Users\agama\Pictures\180110_SEDHAST_top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4014"/>
            <a:ext cx="9144000" cy="76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3822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899592" y="764704"/>
            <a:ext cx="7200800" cy="609329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None/>
            </a:pPr>
            <a:r>
              <a:rPr lang="pt-BR" sz="2800" b="1" dirty="0" smtClean="0">
                <a:solidFill>
                  <a:schemeClr val="tx1"/>
                </a:solidFill>
              </a:rPr>
              <a:t>III – Proteção Social para Crianças e Adolescentes em Situação de Trabalho Infantil e suas Famílias:</a:t>
            </a:r>
            <a:endParaRPr lang="pt-BR" sz="2800" dirty="0" smtClean="0"/>
          </a:p>
          <a:p>
            <a:pPr algn="just">
              <a:buNone/>
            </a:pPr>
            <a:endParaRPr lang="pt-BR" sz="2800" dirty="0" smtClean="0"/>
          </a:p>
          <a:p>
            <a:pPr algn="just">
              <a:buFont typeface="Wingdings" pitchFamily="2" charset="2"/>
              <a:buChar char="Ø"/>
            </a:pPr>
            <a:r>
              <a:rPr lang="pt-BR" sz="2800" dirty="0" smtClean="0">
                <a:solidFill>
                  <a:schemeClr val="tx1"/>
                </a:solidFill>
              </a:rPr>
              <a:t>Transferência de Renda;</a:t>
            </a:r>
            <a:endParaRPr lang="pt-BR" sz="2800" dirty="0" smtClean="0"/>
          </a:p>
          <a:p>
            <a:pPr algn="just">
              <a:buFont typeface="Wingdings" pitchFamily="2" charset="2"/>
              <a:buChar char="Ø"/>
            </a:pPr>
            <a:r>
              <a:rPr lang="pt-BR" sz="3000" dirty="0" smtClean="0">
                <a:solidFill>
                  <a:schemeClr val="tx1"/>
                </a:solidFill>
              </a:rPr>
              <a:t>Ins</a:t>
            </a:r>
            <a:r>
              <a:rPr lang="pt-BR" sz="2800" dirty="0" smtClean="0">
                <a:solidFill>
                  <a:schemeClr val="tx1"/>
                </a:solidFill>
              </a:rPr>
              <a:t>erção em Serviços Socioassistenciais;</a:t>
            </a:r>
          </a:p>
          <a:p>
            <a:pPr algn="just">
              <a:buFont typeface="Wingdings" pitchFamily="2" charset="2"/>
              <a:buChar char="Ø"/>
            </a:pPr>
            <a:r>
              <a:rPr lang="pt-BR" sz="2800" dirty="0" smtClean="0">
                <a:solidFill>
                  <a:schemeClr val="tx1"/>
                </a:solidFill>
              </a:rPr>
              <a:t>Encaminhamento para Serviços da saúde, educação, cultura, esporte e laser;</a:t>
            </a:r>
          </a:p>
          <a:p>
            <a:pPr algn="just">
              <a:buFont typeface="Wingdings" pitchFamily="2" charset="2"/>
              <a:buChar char="Ø"/>
            </a:pPr>
            <a:r>
              <a:rPr lang="pt-BR" sz="2800" dirty="0" smtClean="0">
                <a:solidFill>
                  <a:schemeClr val="tx1"/>
                </a:solidFill>
              </a:rPr>
              <a:t> Encaminhamento para ações de inclusão produtiva.</a:t>
            </a:r>
            <a:endParaRPr lang="pt-BR" sz="2800" dirty="0">
              <a:solidFill>
                <a:schemeClr val="tx1"/>
              </a:solidFill>
            </a:endParaRPr>
          </a:p>
        </p:txBody>
      </p:sp>
      <p:pic>
        <p:nvPicPr>
          <p:cNvPr id="7" name="Picture 7" descr="72451_setas_top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C:\Users\agama\Pictures\180110_SEDHAST_top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4014"/>
            <a:ext cx="9144000" cy="76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6067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7584" y="764705"/>
            <a:ext cx="7344816" cy="576064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pt-BR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pt-BR" b="1" dirty="0" smtClean="0">
                <a:solidFill>
                  <a:schemeClr val="tx1"/>
                </a:solidFill>
              </a:rPr>
              <a:t>IV </a:t>
            </a:r>
            <a:r>
              <a:rPr lang="pt-BR" sz="2800" b="1" dirty="0" smtClean="0">
                <a:solidFill>
                  <a:schemeClr val="tx1"/>
                </a:solidFill>
              </a:rPr>
              <a:t>– Apoio e acompanhamento das ações de defesa e responsabilização:</a:t>
            </a:r>
          </a:p>
          <a:p>
            <a:pPr>
              <a:buNone/>
            </a:pPr>
            <a:endParaRPr lang="pt-BR" sz="28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pt-BR" sz="2800" dirty="0" smtClean="0">
                <a:solidFill>
                  <a:schemeClr val="tx1"/>
                </a:solidFill>
              </a:rPr>
              <a:t>Articulação com o MTE e MPT;</a:t>
            </a:r>
          </a:p>
          <a:p>
            <a:pPr>
              <a:buFont typeface="Wingdings" pitchFamily="2" charset="2"/>
              <a:buChar char="Ø"/>
            </a:pPr>
            <a:r>
              <a:rPr lang="pt-BR" sz="2800" dirty="0" smtClean="0">
                <a:solidFill>
                  <a:schemeClr val="tx1"/>
                </a:solidFill>
              </a:rPr>
              <a:t>Acompanhamento</a:t>
            </a:r>
            <a:r>
              <a:rPr lang="pt-BR" sz="2800" dirty="0" smtClean="0"/>
              <a:t> </a:t>
            </a:r>
            <a:r>
              <a:rPr lang="pt-BR" sz="2800" dirty="0" smtClean="0">
                <a:solidFill>
                  <a:schemeClr val="tx1"/>
                </a:solidFill>
              </a:rPr>
              <a:t>dos casos com aplicação de  medidas </a:t>
            </a:r>
            <a:r>
              <a:rPr lang="pt-BR" sz="2800" dirty="0" err="1" smtClean="0">
                <a:solidFill>
                  <a:schemeClr val="tx1"/>
                </a:solidFill>
              </a:rPr>
              <a:t>protetivas</a:t>
            </a:r>
            <a:r>
              <a:rPr lang="pt-BR" sz="2800" dirty="0" smtClean="0">
                <a:solidFill>
                  <a:schemeClr val="tx1"/>
                </a:solidFill>
              </a:rPr>
              <a:t>;</a:t>
            </a:r>
            <a:endParaRPr lang="pt-BR" sz="2800" dirty="0" smtClean="0"/>
          </a:p>
          <a:p>
            <a:pPr>
              <a:buFont typeface="Wingdings" pitchFamily="2" charset="2"/>
              <a:buChar char="Ø"/>
            </a:pPr>
            <a:r>
              <a:rPr lang="pt-BR" sz="2800" dirty="0" smtClean="0">
                <a:solidFill>
                  <a:schemeClr val="tx1"/>
                </a:solidFill>
              </a:rPr>
              <a:t>Articulação com o Poder Judiciário e MP;</a:t>
            </a:r>
            <a:endParaRPr lang="pt-BR" dirty="0" smtClean="0"/>
          </a:p>
          <a:p>
            <a:pPr>
              <a:buFont typeface="Wingdings" pitchFamily="2" charset="2"/>
              <a:buChar char="Ø"/>
            </a:pPr>
            <a:r>
              <a:rPr lang="pt-BR" sz="2800" dirty="0" smtClean="0">
                <a:solidFill>
                  <a:schemeClr val="tx1"/>
                </a:solidFill>
              </a:rPr>
              <a:t>Articulação com o CT.</a:t>
            </a:r>
            <a:endParaRPr lang="pt-BR" sz="2800" dirty="0">
              <a:solidFill>
                <a:schemeClr val="tx1"/>
              </a:solidFill>
            </a:endParaRPr>
          </a:p>
        </p:txBody>
      </p:sp>
      <p:pic>
        <p:nvPicPr>
          <p:cNvPr id="6" name="Picture 7" descr="72451_setas_top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C:\Users\agama\Pictures\180110_SEDHAST_top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4014"/>
            <a:ext cx="9144000" cy="76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609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600" y="764704"/>
            <a:ext cx="7128792" cy="609329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lvl="1" indent="-342900" algn="just" eaLnBrk="0" fontAlgn="base" hangingPunct="0">
              <a:spcAft>
                <a:spcPct val="0"/>
              </a:spcAft>
              <a:buNone/>
              <a:defRPr/>
            </a:pPr>
            <a:endParaRPr lang="pt-BR" sz="3000" b="1" dirty="0" smtClean="0">
              <a:solidFill>
                <a:schemeClr val="tx1"/>
              </a:solidFill>
            </a:endParaRPr>
          </a:p>
          <a:p>
            <a:pPr marL="342900" lvl="1" indent="-342900" algn="just" eaLnBrk="0" fontAlgn="base" hangingPunct="0">
              <a:spcAft>
                <a:spcPct val="0"/>
              </a:spcAft>
              <a:buNone/>
              <a:defRPr/>
            </a:pPr>
            <a:r>
              <a:rPr lang="pt-BR" b="1" dirty="0" smtClean="0">
                <a:solidFill>
                  <a:schemeClr val="tx1"/>
                </a:solidFill>
              </a:rPr>
              <a:t>V – Monitoramento das ações do PETI:</a:t>
            </a:r>
          </a:p>
          <a:p>
            <a:pPr marL="342900" lvl="1" indent="-342900" algn="just" eaLnBrk="0" fontAlgn="base" hangingPunct="0">
              <a:spcAft>
                <a:spcPct val="0"/>
              </a:spcAft>
              <a:buNone/>
              <a:defRPr/>
            </a:pPr>
            <a:endParaRPr lang="pt-BR" dirty="0" smtClean="0">
              <a:solidFill>
                <a:schemeClr val="tx1"/>
              </a:solidFill>
            </a:endParaRPr>
          </a:p>
          <a:p>
            <a:pPr marL="342900" lvl="1" indent="-342900" algn="just" eaLnBrk="0" fontAlgn="base" hangingPunct="0"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pt-BR" dirty="0" smtClean="0">
                <a:solidFill>
                  <a:schemeClr val="tx1"/>
                </a:solidFill>
              </a:rPr>
              <a:t>Registro das crianças e adolescentes em sistema de informação pertinente ao PETI;</a:t>
            </a:r>
            <a:endParaRPr lang="pt-BR" dirty="0" smtClean="0"/>
          </a:p>
          <a:p>
            <a:pPr marL="342900" lvl="1" indent="-342900" eaLnBrk="0" fontAlgn="base" hangingPunct="0"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pt-BR" dirty="0" smtClean="0">
                <a:solidFill>
                  <a:schemeClr val="tx1"/>
                </a:solidFill>
              </a:rPr>
              <a:t>Monitoramento:</a:t>
            </a:r>
          </a:p>
          <a:p>
            <a:pPr marL="342900" lvl="1" indent="-342900" eaLnBrk="0" fontAlgn="base" hangingPunct="0">
              <a:spcAft>
                <a:spcPct val="0"/>
              </a:spcAft>
              <a:buNone/>
              <a:defRPr/>
            </a:pPr>
            <a:r>
              <a:rPr lang="pt-BR" dirty="0" smtClean="0">
                <a:solidFill>
                  <a:schemeClr val="tx1"/>
                </a:solidFill>
              </a:rPr>
              <a:t>     - do processo de identificação e cadastramento;</a:t>
            </a:r>
          </a:p>
          <a:p>
            <a:pPr marL="342900" lvl="1" indent="-342900" eaLnBrk="0" fontAlgn="base" hangingPunct="0">
              <a:spcAft>
                <a:spcPct val="0"/>
              </a:spcAft>
              <a:buNone/>
              <a:defRPr/>
            </a:pPr>
            <a:r>
              <a:rPr lang="pt-BR" dirty="0" smtClean="0">
                <a:solidFill>
                  <a:schemeClr val="tx1"/>
                </a:solidFill>
              </a:rPr>
              <a:t>     - do atendimento nos serviços de assistência social;</a:t>
            </a:r>
          </a:p>
          <a:p>
            <a:pPr marL="342900" lvl="1" indent="-342900" eaLnBrk="0" fontAlgn="base" hangingPunct="0">
              <a:spcAft>
                <a:spcPct val="0"/>
              </a:spcAft>
              <a:buNone/>
              <a:defRPr/>
            </a:pPr>
            <a:r>
              <a:rPr lang="pt-BR" dirty="0" smtClean="0">
                <a:solidFill>
                  <a:schemeClr val="tx1"/>
                </a:solidFill>
              </a:rPr>
              <a:t>     - das  ações estratégicas pactuadas. </a:t>
            </a:r>
            <a:endParaRPr lang="pt-BR" dirty="0">
              <a:solidFill>
                <a:schemeClr val="tx1"/>
              </a:solidFill>
            </a:endParaRPr>
          </a:p>
          <a:p>
            <a:endParaRPr lang="pt-BR" sz="2800" dirty="0"/>
          </a:p>
          <a:p>
            <a:pPr algn="just"/>
            <a:endParaRPr lang="pt-BR" sz="2800" dirty="0"/>
          </a:p>
        </p:txBody>
      </p:sp>
      <p:pic>
        <p:nvPicPr>
          <p:cNvPr id="6" name="Picture 7" descr="72451_setas_top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C:\Users\agama\Pictures\180110_SEDHAST_top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4014"/>
            <a:ext cx="9144000" cy="76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71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971600" y="764704"/>
            <a:ext cx="7200800" cy="609329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t-BR" sz="2800" b="1" dirty="0" smtClean="0">
                <a:solidFill>
                  <a:schemeClr val="tx1"/>
                </a:solidFill>
              </a:rPr>
              <a:t>   </a:t>
            </a:r>
            <a:r>
              <a:rPr lang="pt-BR" sz="3500" b="1" dirty="0" smtClean="0">
                <a:solidFill>
                  <a:schemeClr val="tx1"/>
                </a:solidFill>
              </a:rPr>
              <a:t> </a:t>
            </a:r>
            <a:r>
              <a:rPr lang="pt-BR" sz="3800" b="1" dirty="0" smtClean="0">
                <a:solidFill>
                  <a:schemeClr val="tx1"/>
                </a:solidFill>
              </a:rPr>
              <a:t>CONTEXTO HISTÓRICO </a:t>
            </a:r>
            <a:r>
              <a:rPr lang="pt-BR" sz="3000" b="1" dirty="0" smtClean="0">
                <a:solidFill>
                  <a:schemeClr val="tx1"/>
                </a:solidFill>
              </a:rPr>
              <a:t>- </a:t>
            </a:r>
            <a:r>
              <a:rPr lang="pt-BR" sz="2600" dirty="0" smtClean="0">
                <a:solidFill>
                  <a:schemeClr val="tx1"/>
                </a:solidFill>
              </a:rPr>
              <a:t>Tudo começou...</a:t>
            </a:r>
          </a:p>
          <a:p>
            <a:pPr algn="just">
              <a:buNone/>
            </a:pPr>
            <a:r>
              <a:rPr lang="pt-BR" sz="2800" b="1" dirty="0" smtClean="0">
                <a:solidFill>
                  <a:schemeClr val="tx1"/>
                </a:solidFill>
              </a:rPr>
              <a:t>   </a:t>
            </a:r>
          </a:p>
          <a:p>
            <a:pPr algn="just">
              <a:buFont typeface="Wingdings" pitchFamily="2" charset="2"/>
              <a:buChar char="Ø"/>
            </a:pPr>
            <a:r>
              <a:rPr lang="pt-BR" sz="3000" b="1" dirty="0" smtClean="0">
                <a:solidFill>
                  <a:schemeClr val="tx1"/>
                </a:solidFill>
              </a:rPr>
              <a:t>Década de 70 </a:t>
            </a:r>
            <a:r>
              <a:rPr lang="pt-BR" sz="3000" dirty="0" smtClean="0">
                <a:solidFill>
                  <a:schemeClr val="tx1"/>
                </a:solidFill>
              </a:rPr>
              <a:t>– Incentivo do Governo Federal, para o plantio de florestas de eucalipto</a:t>
            </a:r>
          </a:p>
          <a:p>
            <a:pPr algn="just">
              <a:buFont typeface="Wingdings" pitchFamily="2" charset="2"/>
              <a:buChar char="Ø"/>
            </a:pPr>
            <a:endParaRPr lang="pt-BR" sz="30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pt-BR" sz="3000" dirty="0" smtClean="0">
                <a:solidFill>
                  <a:schemeClr val="tx1"/>
                </a:solidFill>
              </a:rPr>
              <a:t>     - Abrangência na região de Três Lagoas</a:t>
            </a:r>
          </a:p>
          <a:p>
            <a:pPr algn="just">
              <a:buFont typeface="Wingdings" pitchFamily="2" charset="2"/>
              <a:buChar char="Ø"/>
            </a:pPr>
            <a:endParaRPr lang="pt-BR" sz="3000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pt-BR" sz="3000" b="1" dirty="0" smtClean="0">
                <a:solidFill>
                  <a:schemeClr val="tx1"/>
                </a:solidFill>
              </a:rPr>
              <a:t>Final da década de 80</a:t>
            </a:r>
            <a:r>
              <a:rPr lang="pt-BR" sz="3000" dirty="0" smtClean="0">
                <a:solidFill>
                  <a:schemeClr val="tx1"/>
                </a:solidFill>
              </a:rPr>
              <a:t> –  Falência do Projeto das indústria de celulose</a:t>
            </a:r>
          </a:p>
          <a:p>
            <a:pPr algn="just">
              <a:buFont typeface="Wingdings" pitchFamily="2" charset="2"/>
              <a:buChar char="Ø"/>
            </a:pPr>
            <a:endParaRPr lang="pt-BR" sz="30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pt-BR" sz="3000" dirty="0" smtClean="0">
                <a:solidFill>
                  <a:schemeClr val="tx1"/>
                </a:solidFill>
              </a:rPr>
              <a:t>    - Arrendamento das terras para empreiteiros com vistas ao corte de madeira e produção de carvão</a:t>
            </a:r>
          </a:p>
          <a:p>
            <a:pPr algn="just">
              <a:buNone/>
            </a:pPr>
            <a:endParaRPr lang="pt-BR" sz="1600" dirty="0" smtClean="0">
              <a:solidFill>
                <a:schemeClr val="tx1"/>
              </a:solidFill>
            </a:endParaRPr>
          </a:p>
        </p:txBody>
      </p:sp>
      <p:pic>
        <p:nvPicPr>
          <p:cNvPr id="6" name="Picture 7" descr="72451_setas_top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C:\Users\agama\Pictures\180110_SEDHAST_top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4014"/>
            <a:ext cx="9144000" cy="76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7872854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916832"/>
            <a:ext cx="7272808" cy="3849291"/>
          </a:xfrm>
        </p:spPr>
        <p:txBody>
          <a:bodyPr>
            <a:normAutofit/>
          </a:bodyPr>
          <a:lstStyle/>
          <a:p>
            <a:pPr marL="800100" lvl="1" indent="-342900" algn="just" eaLnBrk="0" hangingPunct="0">
              <a:buFont typeface="Arial" pitchFamily="34" charset="0"/>
              <a:buChar char="•"/>
              <a:defRPr/>
            </a:pPr>
            <a:endParaRPr lang="pt-BR" dirty="0"/>
          </a:p>
          <a:p>
            <a:pPr algn="just"/>
            <a:endParaRPr lang="pt-BR" sz="2800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827584" y="548680"/>
            <a:ext cx="8208912" cy="1440160"/>
          </a:xfrm>
        </p:spPr>
        <p:txBody>
          <a:bodyPr>
            <a:noAutofit/>
          </a:bodyPr>
          <a:lstStyle/>
          <a:p>
            <a:r>
              <a:rPr lang="pt-BR" sz="3600" b="1" dirty="0"/>
              <a:t/>
            </a:r>
            <a:br>
              <a:rPr lang="pt-BR" sz="3600" b="1" dirty="0"/>
            </a:br>
            <a:endParaRPr lang="pt-BR" sz="3600" dirty="0"/>
          </a:p>
        </p:txBody>
      </p:sp>
      <p:pic>
        <p:nvPicPr>
          <p:cNvPr id="7" name="Picture 7" descr="72451_setas_top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1043608" y="764696"/>
          <a:ext cx="7056783" cy="527758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36504"/>
                <a:gridCol w="963790"/>
                <a:gridCol w="813670"/>
                <a:gridCol w="742819"/>
              </a:tblGrid>
              <a:tr h="405968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05968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05968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405968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405968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405968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405968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05968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05968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05968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05968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05968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05968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395535" y="764704"/>
          <a:ext cx="8352928" cy="599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90483"/>
                <a:gridCol w="634254"/>
                <a:gridCol w="720080"/>
                <a:gridCol w="1008111"/>
              </a:tblGrid>
              <a:tr h="6335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 smtClean="0">
                          <a:solidFill>
                            <a:schemeClr val="tx1"/>
                          </a:solidFill>
                        </a:rPr>
                        <a:t>Atribuições dos Entes – União Estado municípios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b="1" dirty="0" smtClean="0">
                          <a:solidFill>
                            <a:schemeClr val="tx1"/>
                          </a:solidFill>
                        </a:rPr>
                        <a:t>UNIÃO</a:t>
                      </a:r>
                      <a:endParaRPr lang="pt-B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b="1" dirty="0" smtClean="0">
                          <a:solidFill>
                            <a:schemeClr val="tx1"/>
                          </a:solidFill>
                        </a:rPr>
                        <a:t>ESTADO</a:t>
                      </a:r>
                      <a:endParaRPr lang="pt-B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chemeClr val="tx1"/>
                          </a:solidFill>
                        </a:rPr>
                        <a:t>MUNICÍPIOS</a:t>
                      </a:r>
                      <a:endParaRPr lang="pt-B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6780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Coordenação do PETI.</a:t>
                      </a:r>
                      <a:endParaRPr lang="pt-B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</a:tr>
              <a:tr h="3967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smtClean="0"/>
                        <a:t>Cofinanciamento das ações estratégicas.     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96780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Adesão as ações específicas do PETI.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</a:tr>
              <a:tr h="738557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pt-BR" sz="2000" dirty="0" smtClean="0"/>
                        <a:t>Realização de ações de divulgação para sensibilização e mobilização.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</a:tr>
              <a:tr h="14143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smtClean="0"/>
                        <a:t>Realização de ações</a:t>
                      </a:r>
                      <a:r>
                        <a:rPr lang="pt-BR" sz="2000" baseline="0" dirty="0" smtClean="0"/>
                        <a:t> de vigilância socioassistencial voltadas à elaboração de estudos e diagnósticos sobre o TI com repasse periódico de informações.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</a:tr>
              <a:tr h="7019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smtClean="0"/>
                        <a:t>Monitoramento das ações do PETI nos Estados, Municípios e Distrito Federal.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13124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smtClean="0"/>
                        <a:t>Definição de técnicos de referência da PSE para monitoramento e acompanhamento do PETI nos</a:t>
                      </a:r>
                      <a:r>
                        <a:rPr lang="pt-BR" sz="2000" baseline="0" dirty="0" smtClean="0"/>
                        <a:t> Municípios.</a:t>
                      </a:r>
                      <a:endParaRPr lang="pt-BR" sz="2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Picture 2" descr="C:\Users\agama\Pictures\180110_SEDHAST_top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4014"/>
            <a:ext cx="9144000" cy="76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0655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.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251520" y="764703"/>
          <a:ext cx="8640959" cy="59046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6623"/>
                <a:gridCol w="789605"/>
                <a:gridCol w="893892"/>
                <a:gridCol w="1340839"/>
              </a:tblGrid>
              <a:tr h="6927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>
                          <a:solidFill>
                            <a:schemeClr val="tx1"/>
                          </a:solidFill>
                        </a:rPr>
                        <a:t>Atribuições dos Entes – União Estado município</a:t>
                      </a:r>
                    </a:p>
                    <a:p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União 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Estado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Município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586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smtClean="0"/>
                        <a:t>Definição de técnicos de referência</a:t>
                      </a:r>
                      <a:r>
                        <a:rPr lang="pt-BR" sz="2000" baseline="0" dirty="0" smtClean="0"/>
                        <a:t> do PETI na gestão da Proteção Social Especial - PSE.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X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X</a:t>
                      </a:r>
                      <a:endParaRPr lang="pt-BR" sz="2000" dirty="0"/>
                    </a:p>
                  </a:txBody>
                  <a:tcPr/>
                </a:tc>
              </a:tr>
              <a:tr h="7586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smtClean="0"/>
                        <a:t>Realização de Busca Ativa e Identificação</a:t>
                      </a:r>
                      <a:r>
                        <a:rPr lang="pt-BR" sz="2000" baseline="0" dirty="0" smtClean="0"/>
                        <a:t> das diferentes formas de TI.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X</a:t>
                      </a:r>
                      <a:endParaRPr lang="pt-BR" sz="2000" dirty="0"/>
                    </a:p>
                  </a:txBody>
                  <a:tcPr/>
                </a:tc>
              </a:tr>
              <a:tr h="428830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Capacitação e orientação</a:t>
                      </a:r>
                      <a:r>
                        <a:rPr lang="pt-BR" sz="2000" baseline="0" dirty="0" smtClean="0"/>
                        <a:t> técnica.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X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X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2000"/>
                    </a:p>
                  </a:txBody>
                  <a:tcPr/>
                </a:tc>
              </a:tr>
              <a:tr h="1088568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Estabelecimento de corresponsabilidade</a:t>
                      </a:r>
                      <a:r>
                        <a:rPr lang="pt-BR" sz="2000" baseline="0" dirty="0" smtClean="0"/>
                        <a:t> com órgãos que desenvolvem ações de erradicação do TI.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X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X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X</a:t>
                      </a:r>
                      <a:endParaRPr lang="pt-BR" sz="2000" dirty="0"/>
                    </a:p>
                  </a:txBody>
                  <a:tcPr/>
                </a:tc>
              </a:tr>
              <a:tr h="1088568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Mobilização</a:t>
                      </a:r>
                      <a:r>
                        <a:rPr lang="pt-BR" sz="2000" baseline="0" dirty="0" smtClean="0"/>
                        <a:t> e</a:t>
                      </a:r>
                      <a:r>
                        <a:rPr lang="pt-BR" sz="2000" dirty="0" smtClean="0"/>
                        <a:t> realização de audiências públicas </a:t>
                      </a:r>
                      <a:r>
                        <a:rPr lang="pt-BR" sz="2000" baseline="0" dirty="0" smtClean="0"/>
                        <a:t> com os municípios</a:t>
                      </a:r>
                      <a:r>
                        <a:rPr lang="pt-BR" sz="2000" dirty="0" smtClean="0"/>
                        <a:t> . 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X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X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X</a:t>
                      </a:r>
                      <a:endParaRPr lang="pt-BR" sz="2000" dirty="0"/>
                    </a:p>
                  </a:txBody>
                  <a:tcPr/>
                </a:tc>
              </a:tr>
              <a:tr h="1088568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Apoio técnico</a:t>
                      </a:r>
                      <a:r>
                        <a:rPr lang="pt-BR" sz="2000" baseline="0" dirty="0" smtClean="0"/>
                        <a:t> aos Municípios e Distrito Federal para a utilização do Cadastro Único e de sistemas pertinentes ao Programa.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X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7" descr="72451_setas_top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C:\Users\agama\Pictures\180110_SEDHAST_top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4014"/>
            <a:ext cx="9144000" cy="76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179513" y="763679"/>
          <a:ext cx="8784976" cy="5924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57842"/>
                <a:gridCol w="1008706"/>
                <a:gridCol w="850275"/>
                <a:gridCol w="1368153"/>
              </a:tblGrid>
              <a:tr h="6247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>
                          <a:solidFill>
                            <a:schemeClr val="tx1"/>
                          </a:solidFill>
                        </a:rPr>
                        <a:t>Atribuições dos Entes – União Estado município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União 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Estado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Municípios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71738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Realização de campanhas nacionais sobre o TI.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X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/>
                </a:tc>
              </a:tr>
              <a:tr h="684242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Veiculação das campanhas nacionais e realização de campanhas</a:t>
                      </a:r>
                      <a:r>
                        <a:rPr lang="pt-BR" sz="2000" baseline="0" dirty="0" smtClean="0"/>
                        <a:t> estaduais.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X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/>
                </a:tc>
              </a:tr>
              <a:tr h="671738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Veiculação</a:t>
                      </a:r>
                      <a:r>
                        <a:rPr lang="pt-BR" sz="2000" baseline="0" dirty="0" smtClean="0"/>
                        <a:t> de campanhas nacionais e estaduais.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X</a:t>
                      </a:r>
                      <a:endParaRPr lang="pt-BR" sz="2000" dirty="0"/>
                    </a:p>
                  </a:txBody>
                  <a:tcPr/>
                </a:tc>
              </a:tr>
              <a:tr h="1547921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Desenvolvimento de ações intersetoriais para garantir a inserção da criança, adolescente e suas famílias</a:t>
                      </a:r>
                      <a:r>
                        <a:rPr lang="pt-BR" sz="2000" baseline="0" dirty="0" smtClean="0"/>
                        <a:t> nos serviços socioassistenciais e demais políticas públicas.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X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X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X</a:t>
                      </a:r>
                      <a:endParaRPr lang="pt-BR" sz="2000" dirty="0"/>
                    </a:p>
                  </a:txBody>
                  <a:tcPr/>
                </a:tc>
              </a:tr>
              <a:tr h="684242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Traçar diretrizes</a:t>
                      </a:r>
                      <a:r>
                        <a:rPr lang="pt-BR" sz="2000" baseline="0" dirty="0" smtClean="0"/>
                        <a:t> para orientar e aperfeiçoar o registro do Cadastro Único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X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/>
                </a:tc>
              </a:tr>
              <a:tr h="981739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Inserção no Cadastro Único</a:t>
                      </a:r>
                      <a:r>
                        <a:rPr lang="pt-BR" sz="2000" baseline="0" dirty="0" smtClean="0"/>
                        <a:t> dos casos identificados de TI e preenchimento de sistemas pertinentes ao PETI.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X</a:t>
                      </a:r>
                      <a:endParaRPr lang="pt-BR" sz="20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7" descr="72451_setas_top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C:\Users\agama\Pictures\180110_SEDHAST_top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4014"/>
            <a:ext cx="9144000" cy="76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179509" y="836712"/>
          <a:ext cx="8784978" cy="576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57842"/>
                <a:gridCol w="844769"/>
                <a:gridCol w="1042286"/>
                <a:gridCol w="1340081"/>
              </a:tblGrid>
              <a:tr h="7150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>
                          <a:solidFill>
                            <a:schemeClr val="tx1"/>
                          </a:solidFill>
                        </a:rPr>
                        <a:t>Atribuições dos Entes – União Estado município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União 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Estado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Municípios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148296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Acompanhamento do registro do TI no Cadastro Único e preenchimento de sistema</a:t>
                      </a:r>
                      <a:r>
                        <a:rPr lang="pt-BR" sz="2000" baseline="0" dirty="0" smtClean="0"/>
                        <a:t> pertinente ao PETI pelos Municípios.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X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/>
                </a:tc>
              </a:tr>
              <a:tr h="1148296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Acompanhamento do registro do TI no Cadastro Único , preenchimento de sistema</a:t>
                      </a:r>
                      <a:r>
                        <a:rPr lang="pt-BR" sz="2000" baseline="0" dirty="0" smtClean="0"/>
                        <a:t> pertinente ao PETI  e das ações estratégicas nos Municípios.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X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/>
                </a:tc>
              </a:tr>
              <a:tr h="800328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Planejamento</a:t>
                      </a:r>
                      <a:r>
                        <a:rPr lang="pt-BR" sz="2000" baseline="0" dirty="0" smtClean="0"/>
                        <a:t> e execução das ações estratégicas de erradicação do trabalho infantil.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 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X</a:t>
                      </a:r>
                      <a:endParaRPr lang="pt-BR" sz="2000" dirty="0"/>
                    </a:p>
                  </a:txBody>
                  <a:tcPr/>
                </a:tc>
              </a:tr>
              <a:tr h="1148296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Articulação</a:t>
                      </a:r>
                      <a:r>
                        <a:rPr lang="pt-BR" sz="2000" baseline="0" dirty="0" smtClean="0"/>
                        <a:t> com as regiões metropolitanas e aglomerados urbanos para realizar as ações de erradicação do TI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X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800328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Disponibilizar sistemas de informação pertinentes ao PETI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X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7" descr="72451_setas_top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C:\Users\agama\Pictures\180110_SEDHAST_top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4014"/>
            <a:ext cx="9144000" cy="76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3568" y="764704"/>
            <a:ext cx="7776864" cy="590465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800100" lvl="1" indent="-342900" algn="ctr" eaLnBrk="0" hangingPunct="0">
              <a:buNone/>
              <a:defRPr/>
            </a:pPr>
            <a:r>
              <a:rPr lang="pt-BR" b="1" dirty="0" smtClean="0">
                <a:solidFill>
                  <a:schemeClr val="tx1"/>
                </a:solidFill>
              </a:rPr>
              <a:t>COFINANCIAMENTO FEDERAL</a:t>
            </a:r>
          </a:p>
          <a:p>
            <a:pPr marL="800100" lvl="1" indent="-342900" algn="ctr" eaLnBrk="0" hangingPunct="0">
              <a:buNone/>
              <a:defRPr/>
            </a:pPr>
            <a:endParaRPr lang="pt-BR" dirty="0" smtClean="0">
              <a:solidFill>
                <a:schemeClr val="tx1"/>
              </a:solidFill>
            </a:endParaRPr>
          </a:p>
          <a:p>
            <a:pPr marL="800100" lvl="1" indent="-342900" algn="just" eaLnBrk="0" hangingPunct="0">
              <a:buFont typeface="Wingdings" pitchFamily="2" charset="2"/>
              <a:buChar char="Ø"/>
              <a:defRPr/>
            </a:pPr>
            <a:r>
              <a:rPr lang="pt-BR" dirty="0" smtClean="0">
                <a:solidFill>
                  <a:schemeClr val="tx1"/>
                </a:solidFill>
              </a:rPr>
              <a:t>Os critérios Pactuados pela Resoluções CNAS nº 08, de 18 de abril de 2013 e nº 10, de 15 de abril de 2014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 smtClean="0">
                <a:solidFill>
                  <a:schemeClr val="tx1"/>
                </a:solidFill>
              </a:rPr>
              <a:t>para os municípios e Distrito Federal para os anos   2014/2017.</a:t>
            </a:r>
          </a:p>
          <a:p>
            <a:pPr marL="800100" lvl="1" indent="-342900" algn="just" eaLnBrk="0" hangingPunct="0">
              <a:buFont typeface="Wingdings" pitchFamily="2" charset="2"/>
              <a:buChar char="Ø"/>
              <a:defRPr/>
            </a:pPr>
            <a:r>
              <a:rPr lang="pt-BR" dirty="0" smtClean="0">
                <a:solidFill>
                  <a:schemeClr val="tx1"/>
                </a:solidFill>
              </a:rPr>
              <a:t>Expandir o cofinanciamento dos municípios de alta incidência para avançar </a:t>
            </a:r>
            <a:r>
              <a:rPr lang="pt-BR" smtClean="0">
                <a:solidFill>
                  <a:schemeClr val="tx1"/>
                </a:solidFill>
              </a:rPr>
              <a:t>no cumprimento </a:t>
            </a:r>
            <a:r>
              <a:rPr lang="pt-BR" dirty="0" smtClean="0">
                <a:solidFill>
                  <a:schemeClr val="tx1"/>
                </a:solidFill>
              </a:rPr>
              <a:t>da legislação brasileira que coíbe o trabalho infantil e dos compromissos internacionais(Conveções138 e182/OIT):</a:t>
            </a:r>
          </a:p>
          <a:p>
            <a:pPr marL="800100" lvl="1" indent="-342900" algn="just" eaLnBrk="0" hangingPunct="0">
              <a:defRPr/>
            </a:pPr>
            <a:r>
              <a:rPr lang="pt-BR" dirty="0" smtClean="0">
                <a:solidFill>
                  <a:schemeClr val="tx1"/>
                </a:solidFill>
              </a:rPr>
              <a:t>Ampliação dos critérios de elegibilidade dos municípios de alta incidência de 500 para 400 casos de crianças e adolescentes em situação de TI, elevando de 800 para 1032 municípios elegíveis ao cofinanciamento em 2014;</a:t>
            </a:r>
          </a:p>
          <a:p>
            <a:pPr marL="800100" lvl="1" indent="-342900" algn="just" eaLnBrk="0" hangingPunct="0">
              <a:buFont typeface="Wingdings" pitchFamily="2" charset="2"/>
              <a:buChar char="Ø"/>
              <a:defRPr/>
            </a:pPr>
            <a:r>
              <a:rPr lang="pt-BR" dirty="0" smtClean="0">
                <a:solidFill>
                  <a:schemeClr val="tx1"/>
                </a:solidFill>
              </a:rPr>
              <a:t>O valor </a:t>
            </a:r>
            <a:r>
              <a:rPr lang="pt-BR" sz="2400" dirty="0" smtClean="0">
                <a:solidFill>
                  <a:schemeClr val="tx1"/>
                </a:solidFill>
              </a:rPr>
              <a:t>mensal do cofinanciamento 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sz="2400" dirty="0" smtClean="0">
                <a:solidFill>
                  <a:schemeClr val="tx1"/>
                </a:solidFill>
              </a:rPr>
              <a:t>federal para apoio à manutenção das ações estratégicas do PETI observará o porte dos municípios conforme a seguir:</a:t>
            </a:r>
          </a:p>
          <a:p>
            <a:pPr marL="800100" lvl="1" indent="-342900" algn="just" eaLnBrk="0" hangingPunct="0">
              <a:buFont typeface="Wingdings" pitchFamily="2" charset="2"/>
              <a:buChar char="Ø"/>
              <a:defRPr/>
            </a:pPr>
            <a:r>
              <a:rPr lang="pt-BR" sz="2400" dirty="0" smtClean="0">
                <a:solidFill>
                  <a:schemeClr val="tx1"/>
                </a:solidFill>
              </a:rPr>
              <a:t>Pequeno Porte I cofinanciamento federal de R$3.600,00</a:t>
            </a:r>
          </a:p>
          <a:p>
            <a:pPr marL="800100" lvl="1" indent="-342900" algn="just" eaLnBrk="0" hangingPunct="0">
              <a:buFont typeface="Wingdings" pitchFamily="2" charset="2"/>
              <a:buChar char="Ø"/>
              <a:defRPr/>
            </a:pPr>
            <a:r>
              <a:rPr lang="pt-BR" sz="2400" dirty="0" smtClean="0">
                <a:solidFill>
                  <a:schemeClr val="tx1"/>
                </a:solidFill>
              </a:rPr>
              <a:t>Pequeno porte II cofinanciamento federal de R$4.200,00</a:t>
            </a:r>
          </a:p>
          <a:p>
            <a:pPr marL="800100" lvl="1" indent="-342900" algn="just" eaLnBrk="0" hangingPunct="0">
              <a:buFont typeface="Wingdings" pitchFamily="2" charset="2"/>
              <a:buChar char="Ø"/>
              <a:defRPr/>
            </a:pPr>
            <a:r>
              <a:rPr lang="pt-BR" sz="2400" dirty="0" smtClean="0">
                <a:solidFill>
                  <a:schemeClr val="tx1"/>
                </a:solidFill>
              </a:rPr>
              <a:t>Médio porte cofinanciamento federal de R$6.000.00</a:t>
            </a:r>
          </a:p>
          <a:p>
            <a:pPr marL="800100" lvl="1" indent="-342900" algn="just" eaLnBrk="0" hangingPunct="0">
              <a:buFont typeface="Wingdings" pitchFamily="2" charset="2"/>
              <a:buChar char="Ø"/>
              <a:defRPr/>
            </a:pPr>
            <a:r>
              <a:rPr lang="pt-BR" sz="2400" dirty="0" smtClean="0">
                <a:solidFill>
                  <a:schemeClr val="tx1"/>
                </a:solidFill>
              </a:rPr>
              <a:t>Grande Porte cofinanciamento federal de R$8.300,00</a:t>
            </a:r>
          </a:p>
          <a:p>
            <a:pPr marL="800100" lvl="1" indent="-342900" algn="just" eaLnBrk="0" hangingPunct="0">
              <a:buFont typeface="Wingdings" pitchFamily="2" charset="2"/>
              <a:buChar char="Ø"/>
              <a:defRPr/>
            </a:pPr>
            <a:r>
              <a:rPr lang="pt-BR" sz="2400" dirty="0" smtClean="0">
                <a:solidFill>
                  <a:schemeClr val="tx1"/>
                </a:solidFill>
              </a:rPr>
              <a:t>Metrópole cofinanciamento federal de 17.000,00 </a:t>
            </a:r>
          </a:p>
          <a:p>
            <a:pPr marL="800100" lvl="1" indent="-342900" algn="just" eaLnBrk="0" hangingPunct="0">
              <a:buNone/>
              <a:defRPr/>
            </a:pPr>
            <a:r>
              <a:rPr lang="pt-BR" sz="2400" dirty="0" smtClean="0">
                <a:solidFill>
                  <a:schemeClr val="tx1"/>
                </a:solidFill>
              </a:rPr>
              <a:t>      </a:t>
            </a:r>
            <a:endParaRPr lang="pt-BR" sz="2800" dirty="0"/>
          </a:p>
        </p:txBody>
      </p:sp>
      <p:pic>
        <p:nvPicPr>
          <p:cNvPr id="4" name="Picture 7" descr="72451_setas_top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C:\Users\agama\Pictures\180110_SEDHAST_top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4014"/>
            <a:ext cx="9144000" cy="76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8746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600" y="764704"/>
            <a:ext cx="7128792" cy="609329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 eaLnBrk="0" hangingPunct="0">
              <a:buNone/>
              <a:defRPr/>
            </a:pPr>
            <a:endParaRPr lang="pt-BR" sz="3000" dirty="0" smtClean="0">
              <a:solidFill>
                <a:schemeClr val="tx1"/>
              </a:solidFill>
            </a:endParaRPr>
          </a:p>
          <a:p>
            <a:pPr algn="ctr" eaLnBrk="0" hangingPunct="0">
              <a:buNone/>
              <a:defRPr/>
            </a:pPr>
            <a:r>
              <a:rPr lang="pt-BR" sz="3000" b="1" dirty="0" smtClean="0">
                <a:solidFill>
                  <a:schemeClr val="tx1"/>
                </a:solidFill>
              </a:rPr>
              <a:t>CRITÉRIO DE PARTILHA E VALORES- ESTADOS</a:t>
            </a:r>
          </a:p>
          <a:p>
            <a:pPr algn="just" eaLnBrk="0" hangingPunct="0">
              <a:buNone/>
              <a:defRPr/>
            </a:pPr>
            <a:endParaRPr lang="pt-BR" sz="3000" dirty="0" smtClean="0">
              <a:solidFill>
                <a:schemeClr val="tx1"/>
              </a:solidFill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pt-BR" sz="3000" dirty="0" smtClean="0">
                <a:solidFill>
                  <a:schemeClr val="tx1"/>
                </a:solidFill>
              </a:rPr>
              <a:t>Valor base – de mínimo R$ 12.000,00 e no máximo R$50.000,00 conforme faixas:</a:t>
            </a:r>
          </a:p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pt-BR" sz="3000" dirty="0" smtClean="0">
                <a:solidFill>
                  <a:schemeClr val="tx1"/>
                </a:solidFill>
              </a:rPr>
              <a:t>I – de 1 até 20 municípios: R$ 1.000,00 por município;</a:t>
            </a:r>
          </a:p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pt-BR" sz="3000" dirty="0" smtClean="0">
                <a:solidFill>
                  <a:schemeClr val="tx1"/>
                </a:solidFill>
              </a:rPr>
              <a:t>II – a partir de 21 municípios ou mais:R$ 500 por município.</a:t>
            </a: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pt-BR" sz="3000" dirty="0" smtClean="0">
              <a:solidFill>
                <a:schemeClr val="tx1"/>
              </a:solidFill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pt-BR" sz="2800" dirty="0" smtClean="0">
                <a:solidFill>
                  <a:schemeClr val="tx1"/>
                </a:solidFill>
              </a:rPr>
              <a:t>A adesão ao cofinanciamento das ações estratégicas do PETI consistiu em aceite formal pelo gestor do município por meio de preenchimento eletrônico de Termo de Aceite, disponibilizado pelo MDS e  consequente cumprimento das responsabilidades de gestão nele dispostas.</a:t>
            </a: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pt-BR" sz="2800" dirty="0" smtClean="0">
              <a:solidFill>
                <a:schemeClr val="tx1"/>
              </a:solidFill>
            </a:endParaRPr>
          </a:p>
          <a:p>
            <a:pPr algn="just" eaLnBrk="0" hangingPunct="0">
              <a:buNone/>
              <a:defRPr/>
            </a:pPr>
            <a:endParaRPr lang="pt-BR" sz="2800" dirty="0" smtClean="0">
              <a:solidFill>
                <a:srgbClr val="FF0000"/>
              </a:solidFill>
            </a:endParaRPr>
          </a:p>
          <a:p>
            <a:pPr algn="just" eaLnBrk="0" hangingPunct="0">
              <a:buNone/>
              <a:defRPr/>
            </a:pPr>
            <a:endParaRPr lang="pt-BR" sz="2800" dirty="0">
              <a:solidFill>
                <a:srgbClr val="FF0000"/>
              </a:solidFill>
            </a:endParaRPr>
          </a:p>
        </p:txBody>
      </p:sp>
      <p:pic>
        <p:nvPicPr>
          <p:cNvPr id="4" name="Picture 7" descr="72451_setas_top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C:\Users\agama\Pictures\180110_SEDHAST_top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4014"/>
            <a:ext cx="9144000" cy="76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3479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608" y="764704"/>
            <a:ext cx="7056784" cy="576064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54013" lvl="1" indent="-354013" algn="just" eaLnBrk="0" hangingPunct="0">
              <a:buFont typeface="Wingdings" pitchFamily="2" charset="2"/>
              <a:buChar char="Ø"/>
              <a:defRPr/>
            </a:pPr>
            <a:endParaRPr lang="pt-BR" dirty="0" smtClean="0"/>
          </a:p>
          <a:p>
            <a:pPr algn="just" eaLnBrk="0" hangingPunct="0">
              <a:buNone/>
              <a:defRPr/>
            </a:pPr>
            <a:endParaRPr lang="pt-BR" sz="2800" dirty="0"/>
          </a:p>
          <a:p>
            <a:pPr algn="ctr">
              <a:buNone/>
            </a:pPr>
            <a:endParaRPr lang="pt-BR" sz="3000" dirty="0" smtClean="0">
              <a:solidFill>
                <a:schemeClr val="tx1"/>
              </a:solidFill>
            </a:endParaRPr>
          </a:p>
          <a:p>
            <a:pPr algn="just"/>
            <a:r>
              <a:rPr lang="pt-BR" sz="3000" dirty="0" smtClean="0">
                <a:solidFill>
                  <a:schemeClr val="tx1"/>
                </a:solidFill>
              </a:rPr>
              <a:t>Os Gestores dos 10 Municípios que aderiram ao cofinanciamento encaminharam o Aceite Formal aos respectivos Conselhos de Assistência Social, que deliberaram no prazo estabelecido. </a:t>
            </a:r>
            <a:endParaRPr lang="pt-BR" sz="30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pt-BR" sz="3000" dirty="0">
              <a:solidFill>
                <a:srgbClr val="FF0000"/>
              </a:solidFill>
            </a:endParaRPr>
          </a:p>
        </p:txBody>
      </p:sp>
      <p:pic>
        <p:nvPicPr>
          <p:cNvPr id="4" name="Picture 7" descr="72451_setas_top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C:\Users\agama\Pictures\180110_SEDHAST_top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4014"/>
            <a:ext cx="9144000" cy="76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5053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47664" y="908720"/>
            <a:ext cx="7272808" cy="547260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ctr" eaLnBrk="0" hangingPunct="0">
              <a:lnSpc>
                <a:spcPct val="80000"/>
              </a:lnSpc>
              <a:buNone/>
              <a:defRPr/>
            </a:pPr>
            <a:r>
              <a:rPr lang="pt-BR" sz="36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Municípios </a:t>
            </a:r>
            <a:r>
              <a:rPr lang="pt-BR" sz="3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que aderiram ao </a:t>
            </a:r>
            <a:r>
              <a:rPr lang="pt-BR" sz="3600" b="1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Cofinanciamento</a:t>
            </a:r>
            <a:r>
              <a:rPr lang="pt-BR" sz="3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 das AEPETI</a:t>
            </a:r>
          </a:p>
          <a:p>
            <a:pPr marL="0" indent="0" algn="just">
              <a:buNone/>
            </a:pPr>
            <a:endParaRPr lang="pt-BR" sz="36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algn="just"/>
            <a:r>
              <a:rPr lang="pt-BR" sz="3600" dirty="0" smtClean="0">
                <a:solidFill>
                  <a:prstClr val="black"/>
                </a:solidFill>
                <a:cs typeface="Arial" charset="0"/>
              </a:rPr>
              <a:t>Amambai</a:t>
            </a:r>
          </a:p>
          <a:p>
            <a:pPr algn="just"/>
            <a:r>
              <a:rPr lang="pt-BR" sz="3600" dirty="0" smtClean="0">
                <a:solidFill>
                  <a:prstClr val="black"/>
                </a:solidFill>
                <a:cs typeface="Arial" charset="0"/>
              </a:rPr>
              <a:t>Caarapó</a:t>
            </a:r>
          </a:p>
          <a:p>
            <a:pPr algn="just"/>
            <a:r>
              <a:rPr lang="pt-BR" sz="3600" dirty="0" smtClean="0">
                <a:solidFill>
                  <a:prstClr val="black"/>
                </a:solidFill>
                <a:cs typeface="Arial" charset="0"/>
              </a:rPr>
              <a:t>Campo Grande</a:t>
            </a:r>
          </a:p>
          <a:p>
            <a:pPr algn="just"/>
            <a:r>
              <a:rPr lang="pt-BR" sz="3600" dirty="0" smtClean="0">
                <a:solidFill>
                  <a:prstClr val="black"/>
                </a:solidFill>
                <a:cs typeface="Arial" charset="0"/>
              </a:rPr>
              <a:t>Corumbá</a:t>
            </a:r>
          </a:p>
          <a:p>
            <a:pPr algn="just"/>
            <a:r>
              <a:rPr lang="pt-BR" sz="3600" dirty="0" smtClean="0">
                <a:solidFill>
                  <a:prstClr val="black"/>
                </a:solidFill>
                <a:cs typeface="Arial" charset="0"/>
              </a:rPr>
              <a:t>Dourados</a:t>
            </a:r>
          </a:p>
          <a:p>
            <a:pPr algn="just"/>
            <a:r>
              <a:rPr lang="pt-BR" sz="3600" dirty="0" smtClean="0">
                <a:solidFill>
                  <a:prstClr val="black"/>
                </a:solidFill>
                <a:cs typeface="Arial" charset="0"/>
              </a:rPr>
              <a:t>Nova Andradina</a:t>
            </a:r>
          </a:p>
          <a:p>
            <a:pPr algn="just"/>
            <a:r>
              <a:rPr lang="pt-BR" sz="3600" dirty="0" smtClean="0">
                <a:solidFill>
                  <a:prstClr val="black"/>
                </a:solidFill>
                <a:cs typeface="Arial" charset="0"/>
              </a:rPr>
              <a:t> Naviraí</a:t>
            </a:r>
          </a:p>
          <a:p>
            <a:pPr algn="just"/>
            <a:r>
              <a:rPr lang="pt-BR" sz="3600" dirty="0" smtClean="0">
                <a:solidFill>
                  <a:prstClr val="black"/>
                </a:solidFill>
                <a:cs typeface="Arial" charset="0"/>
              </a:rPr>
              <a:t>Sidrolândia</a:t>
            </a:r>
          </a:p>
          <a:p>
            <a:pPr algn="just"/>
            <a:r>
              <a:rPr lang="pt-BR" sz="3600" dirty="0" smtClean="0">
                <a:solidFill>
                  <a:prstClr val="black"/>
                </a:solidFill>
                <a:cs typeface="Arial" charset="0"/>
              </a:rPr>
              <a:t> Ponta Porã </a:t>
            </a:r>
          </a:p>
          <a:p>
            <a:pPr algn="just"/>
            <a:r>
              <a:rPr lang="pt-BR" sz="3600" dirty="0" smtClean="0">
                <a:solidFill>
                  <a:prstClr val="black"/>
                </a:solidFill>
                <a:cs typeface="Arial" charset="0"/>
              </a:rPr>
              <a:t>Três Lagoas</a:t>
            </a:r>
          </a:p>
        </p:txBody>
      </p:sp>
      <p:pic>
        <p:nvPicPr>
          <p:cNvPr id="4" name="Picture 7" descr="72451_setas_top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C:\Users\agama\Pictures\180110_SEDHAST_top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4014"/>
            <a:ext cx="9144000" cy="76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776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600200"/>
            <a:ext cx="7272808" cy="4525963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4" name="Picture 2" descr="C:\Users\agama\Pictures\180110_SEDHAST_top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4014"/>
            <a:ext cx="9144000" cy="76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1043608" y="1268760"/>
            <a:ext cx="7272808" cy="54726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55000" lnSpcReduction="20000"/>
          </a:bodyPr>
          <a:lstStyle/>
          <a:p>
            <a:pPr>
              <a:defRPr/>
            </a:pPr>
            <a:r>
              <a:rPr lang="pt-BR" sz="4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Ações Desenvolvidas</a:t>
            </a:r>
          </a:p>
          <a:p>
            <a:endParaRPr lang="pt-BR" sz="4400" b="1" dirty="0" smtClean="0"/>
          </a:p>
          <a:p>
            <a:r>
              <a:rPr lang="pt-BR" sz="4400" b="1" dirty="0" smtClean="0"/>
              <a:t>1.2 </a:t>
            </a:r>
            <a:r>
              <a:rPr lang="pt-BR" sz="4400" b="1" dirty="0"/>
              <a:t>– Equipe de apoio aos municípios nas ações estratégicas do Programa de Erradicação do Trabalho Infantil – PETI/CPSE</a:t>
            </a:r>
            <a:endParaRPr lang="pt-BR" sz="4400" dirty="0"/>
          </a:p>
          <a:p>
            <a:r>
              <a:rPr lang="pt-BR" sz="4400" dirty="0"/>
              <a:t> </a:t>
            </a:r>
          </a:p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pt-BR" sz="4400" dirty="0"/>
              <a:t>Assessorar, acompanhar, organizar a gestão do PETI nos 10 municípios com alta incidência de trabalho infantil, elegíveis no estado de MS conforme dados do IBGE,  e monitorar as ações de implementação, </a:t>
            </a:r>
            <a:r>
              <a:rPr lang="pt-BR" sz="4400" dirty="0" smtClean="0"/>
              <a:t>estabelecendo </a:t>
            </a:r>
            <a:r>
              <a:rPr lang="pt-BR" sz="4400" dirty="0"/>
              <a:t>mecanismos de interlocução e integração</a:t>
            </a:r>
            <a:r>
              <a:rPr lang="pt-BR" sz="4400" b="1" dirty="0"/>
              <a:t> </a:t>
            </a:r>
            <a:r>
              <a:rPr lang="pt-BR" sz="4400" dirty="0"/>
              <a:t>entre os serviços e programas socioassistenciais, os serviços das outras políticas setoriais e órgãos de defesa de direitos. </a:t>
            </a:r>
          </a:p>
          <a:p>
            <a:pPr>
              <a:defRPr/>
            </a:pPr>
            <a:r>
              <a:rPr lang="pt-BR" sz="4400" dirty="0" smtClean="0"/>
              <a:t>       </a:t>
            </a:r>
            <a:r>
              <a:rPr lang="pt-BR" sz="4400" b="1" dirty="0" smtClean="0"/>
              <a:t>                                  </a:t>
            </a:r>
            <a:endParaRPr lang="pt-BR" sz="4400" b="1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600200"/>
            <a:ext cx="7272808" cy="4525963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4" name="Picture 2" descr="C:\Users\agama\Pictures\180110_SEDHAST_top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4014"/>
            <a:ext cx="9144000" cy="76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899592" y="764704"/>
            <a:ext cx="7272808" cy="54726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40000" lnSpcReduction="20000"/>
          </a:bodyPr>
          <a:lstStyle/>
          <a:p>
            <a:r>
              <a:rPr lang="pt-BR" sz="4400" b="1" dirty="0"/>
              <a:t>1.2.1– Ações desenvolvidas</a:t>
            </a:r>
            <a:r>
              <a:rPr lang="pt-BR" sz="4400" b="1" dirty="0" smtClean="0"/>
              <a:t>:</a:t>
            </a:r>
          </a:p>
          <a:p>
            <a:endParaRPr lang="pt-BR" sz="4400" dirty="0"/>
          </a:p>
          <a:p>
            <a:pPr marL="571500" lvl="0" indent="-571500" algn="just">
              <a:buFont typeface="Wingdings" panose="05000000000000000000" pitchFamily="2" charset="2"/>
              <a:buChar char="§"/>
            </a:pPr>
            <a:r>
              <a:rPr lang="pt-BR" sz="4400" dirty="0"/>
              <a:t>Assessoria técnica via telefone e reunião no órgão gestor estadual, aos 10 municípios ( Amambai, Caarapó, Campo Grande, Corumbá, Nova Andradina, Naviraí, Sidrolândia, Ponta Porã, Três Lagoas e Dourados), elegíveis e aos demais municípios</a:t>
            </a:r>
            <a:r>
              <a:rPr lang="pt-BR" sz="4400" dirty="0" smtClean="0"/>
              <a:t>.</a:t>
            </a:r>
          </a:p>
          <a:p>
            <a:pPr marL="571500" lvl="0" indent="-571500" algn="just">
              <a:buFont typeface="Wingdings" panose="05000000000000000000" pitchFamily="2" charset="2"/>
              <a:buChar char="§"/>
            </a:pPr>
            <a:endParaRPr lang="pt-BR" sz="4400" dirty="0"/>
          </a:p>
          <a:p>
            <a:pPr marL="571500" lvl="0" indent="-571500" algn="just">
              <a:buFont typeface="Arial" panose="020B0604020202020204" pitchFamily="34" charset="0"/>
              <a:buChar char="•"/>
            </a:pPr>
            <a:r>
              <a:rPr lang="pt-BR" sz="4400" dirty="0"/>
              <a:t>Análise e assessoria referente à elaboração dos Planos de Trabalho das AEPETI aos 10 municípios </a:t>
            </a:r>
            <a:r>
              <a:rPr lang="pt-BR" sz="4400" dirty="0" smtClean="0"/>
              <a:t>elegíveis e aos demais.</a:t>
            </a:r>
          </a:p>
          <a:p>
            <a:pPr marL="571500" lvl="0" indent="-571500" algn="just">
              <a:buFont typeface="Arial" panose="020B0604020202020204" pitchFamily="34" charset="0"/>
              <a:buChar char="•"/>
            </a:pPr>
            <a:endParaRPr lang="pt-BR" sz="4400" dirty="0"/>
          </a:p>
          <a:p>
            <a:pPr marL="571500" lvl="0" indent="-571500" algn="just">
              <a:buFont typeface="Arial" panose="020B0604020202020204" pitchFamily="34" charset="0"/>
              <a:buChar char="•"/>
            </a:pPr>
            <a:r>
              <a:rPr lang="pt-BR" sz="4400" dirty="0"/>
              <a:t>Elaboração de Minuta de Decreto para instituição do Grupo de Trabalho </a:t>
            </a:r>
            <a:r>
              <a:rPr lang="pt-BR" sz="4400" dirty="0" err="1"/>
              <a:t>Intersetorial</a:t>
            </a:r>
            <a:r>
              <a:rPr lang="pt-BR" sz="4400" dirty="0"/>
              <a:t> do PETI</a:t>
            </a:r>
            <a:r>
              <a:rPr lang="pt-BR" sz="4400" dirty="0" smtClean="0"/>
              <a:t>.</a:t>
            </a:r>
          </a:p>
          <a:p>
            <a:pPr marL="571500" lvl="0" indent="-571500" algn="just">
              <a:buFont typeface="Arial" panose="020B0604020202020204" pitchFamily="34" charset="0"/>
              <a:buChar char="•"/>
            </a:pPr>
            <a:endParaRPr lang="pt-BR" sz="4400" dirty="0"/>
          </a:p>
          <a:p>
            <a:pPr marL="571500" lvl="0" indent="-571500" algn="just">
              <a:buFont typeface="Arial" panose="020B0604020202020204" pitchFamily="34" charset="0"/>
              <a:buChar char="•"/>
            </a:pPr>
            <a:r>
              <a:rPr lang="pt-BR" sz="4400" dirty="0"/>
              <a:t>Participação Estadual na Reunião do FNPETI/Brasília</a:t>
            </a:r>
            <a:r>
              <a:rPr lang="pt-BR" sz="4400" dirty="0" smtClean="0"/>
              <a:t>.</a:t>
            </a:r>
          </a:p>
          <a:p>
            <a:pPr marL="571500" lvl="0" indent="-571500" algn="just">
              <a:buFont typeface="Arial" panose="020B0604020202020204" pitchFamily="34" charset="0"/>
              <a:buChar char="•"/>
            </a:pPr>
            <a:endParaRPr lang="pt-BR" sz="4400" dirty="0"/>
          </a:p>
          <a:p>
            <a:pPr marL="571500" lvl="0" indent="-571500" algn="just">
              <a:buFont typeface="Arial" panose="020B0604020202020204" pitchFamily="34" charset="0"/>
              <a:buChar char="•"/>
            </a:pPr>
            <a:r>
              <a:rPr lang="pt-BR" sz="4400" dirty="0"/>
              <a:t>Repasse do conteúdo da Reunião em FNPETI/Brasília para o Fórum Estadual</a:t>
            </a:r>
            <a:r>
              <a:rPr lang="pt-BR" sz="4400" dirty="0" smtClean="0"/>
              <a:t>.</a:t>
            </a:r>
          </a:p>
          <a:p>
            <a:pPr marL="571500" lvl="0" indent="-571500" algn="just">
              <a:buFont typeface="Arial" panose="020B0604020202020204" pitchFamily="34" charset="0"/>
              <a:buChar char="•"/>
            </a:pPr>
            <a:endParaRPr lang="pt-BR" sz="4400" dirty="0"/>
          </a:p>
          <a:p>
            <a:pPr marL="571500" lvl="0" indent="-571500" algn="just">
              <a:buFont typeface="Arial" panose="020B0604020202020204" pitchFamily="34" charset="0"/>
              <a:buChar char="•"/>
            </a:pPr>
            <a:r>
              <a:rPr lang="pt-BR" sz="4400" dirty="0"/>
              <a:t>Elaboração da agenda do monitoramento das AEPETI em conjunto com a Vigilância </a:t>
            </a:r>
            <a:r>
              <a:rPr lang="pt-BR" sz="4400" dirty="0" err="1"/>
              <a:t>Socioassistencial</a:t>
            </a:r>
            <a:r>
              <a:rPr lang="pt-BR" sz="4400" dirty="0"/>
              <a:t>/CAGSUAS</a:t>
            </a:r>
            <a:r>
              <a:rPr lang="pt-BR" sz="4400" dirty="0" smtClean="0"/>
              <a:t>.</a:t>
            </a:r>
          </a:p>
          <a:p>
            <a:pPr marL="571500" lvl="0" indent="-571500" algn="just">
              <a:buFont typeface="Arial" panose="020B0604020202020204" pitchFamily="34" charset="0"/>
              <a:buChar char="•"/>
            </a:pPr>
            <a:endParaRPr lang="pt-BR" sz="4400" dirty="0"/>
          </a:p>
          <a:p>
            <a:pPr marL="571500" lvl="0" indent="-571500" algn="just">
              <a:buFont typeface="Arial" panose="020B0604020202020204" pitchFamily="34" charset="0"/>
              <a:buChar char="•"/>
            </a:pPr>
            <a:r>
              <a:rPr lang="pt-BR" sz="4400" dirty="0"/>
              <a:t>Elaboração dos materiais gráficos para apresentação no Encontro Estadual, para apoio aos municípios referente à campanha de “12 de junho” (</a:t>
            </a:r>
            <a:r>
              <a:rPr lang="pt-BR" sz="4400" dirty="0" err="1"/>
              <a:t>folder’s</a:t>
            </a:r>
            <a:r>
              <a:rPr lang="pt-BR" sz="4400" dirty="0"/>
              <a:t>; </a:t>
            </a:r>
            <a:r>
              <a:rPr lang="pt-BR" sz="4400" dirty="0" err="1"/>
              <a:t>banner’s</a:t>
            </a:r>
            <a:r>
              <a:rPr lang="pt-BR" sz="4400" dirty="0"/>
              <a:t>; cartazes; cartilha, </a:t>
            </a:r>
            <a:r>
              <a:rPr lang="pt-BR" sz="4400" dirty="0" err="1"/>
              <a:t>etc</a:t>
            </a:r>
            <a:r>
              <a:rPr lang="pt-BR" sz="4400" dirty="0"/>
              <a:t>)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1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1018556" y="620688"/>
            <a:ext cx="7081836" cy="587652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pt-BR" b="1" dirty="0" smtClean="0">
                <a:solidFill>
                  <a:schemeClr val="tx1"/>
                </a:solidFill>
              </a:rPr>
              <a:t>                           </a:t>
            </a:r>
          </a:p>
          <a:p>
            <a:pPr>
              <a:lnSpc>
                <a:spcPct val="80000"/>
              </a:lnSpc>
              <a:buNone/>
            </a:pPr>
            <a:r>
              <a:rPr lang="pt-BR" sz="3600" b="1" dirty="0" smtClean="0">
                <a:solidFill>
                  <a:schemeClr val="tx1"/>
                </a:solidFill>
              </a:rPr>
              <a:t>                   </a:t>
            </a:r>
            <a:r>
              <a:rPr lang="pt-BR" b="1" dirty="0" smtClean="0">
                <a:solidFill>
                  <a:schemeClr val="tx1"/>
                </a:solidFill>
              </a:rPr>
              <a:t>CONSEQUÊNCIAS</a:t>
            </a:r>
            <a:r>
              <a:rPr lang="pt-BR" sz="3600" b="1" dirty="0" smtClean="0">
                <a:solidFill>
                  <a:schemeClr val="tx1"/>
                </a:solidFill>
              </a:rPr>
              <a:t>:</a:t>
            </a:r>
          </a:p>
          <a:p>
            <a:pPr>
              <a:lnSpc>
                <a:spcPct val="80000"/>
              </a:lnSpc>
              <a:buNone/>
            </a:pPr>
            <a:endParaRPr lang="pt-BR" b="1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pt-BR" dirty="0" smtClean="0">
                <a:solidFill>
                  <a:schemeClr val="tx1"/>
                </a:solidFill>
              </a:rPr>
              <a:t>  </a:t>
            </a:r>
            <a:r>
              <a:rPr lang="pt-BR" sz="2800" dirty="0" smtClean="0">
                <a:solidFill>
                  <a:schemeClr val="tx1"/>
                </a:solidFill>
              </a:rPr>
              <a:t>Condições sub humanas de trabalho</a:t>
            </a:r>
          </a:p>
          <a:p>
            <a:pPr>
              <a:lnSpc>
                <a:spcPct val="80000"/>
              </a:lnSpc>
              <a:buNone/>
            </a:pPr>
            <a:endParaRPr lang="pt-BR" sz="2800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pt-BR" sz="2800" dirty="0" smtClean="0">
                <a:solidFill>
                  <a:schemeClr val="tx1"/>
                </a:solidFill>
              </a:rPr>
              <a:t>  Relações de trabalho análoga ao trabalho escravo</a:t>
            </a:r>
          </a:p>
          <a:p>
            <a:pPr>
              <a:lnSpc>
                <a:spcPct val="80000"/>
              </a:lnSpc>
              <a:buNone/>
            </a:pPr>
            <a:endParaRPr lang="pt-BR" sz="2800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pt-BR" sz="2800" dirty="0" smtClean="0">
                <a:solidFill>
                  <a:schemeClr val="tx1"/>
                </a:solidFill>
              </a:rPr>
              <a:t>Trabalho Infantil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pt-BR" sz="2800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pt-BR" sz="2800" dirty="0" smtClean="0">
                <a:solidFill>
                  <a:schemeClr val="tx1"/>
                </a:solidFill>
              </a:rPr>
              <a:t>Denúncias repercutindo na mídia internacional</a:t>
            </a:r>
            <a:r>
              <a:rPr lang="pt-BR" dirty="0" smtClean="0">
                <a:solidFill>
                  <a:schemeClr val="tx1"/>
                </a:solidFill>
              </a:rPr>
              <a:t>  </a:t>
            </a:r>
            <a:endParaRPr lang="pt-BR" dirty="0">
              <a:solidFill>
                <a:schemeClr val="tx1"/>
              </a:solidFill>
            </a:endParaRPr>
          </a:p>
        </p:txBody>
      </p:sp>
      <p:pic>
        <p:nvPicPr>
          <p:cNvPr id="5" name="Picture 7" descr="72451_setas_top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C:\Users\agama\Pictures\180110_SEDHAST_top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4014"/>
            <a:ext cx="9144000" cy="76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600200"/>
            <a:ext cx="7272808" cy="4525963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4" name="Picture 2" descr="C:\Users\agama\Pictures\180110_SEDHAST_top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4014"/>
            <a:ext cx="9144000" cy="76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935596" y="793402"/>
            <a:ext cx="7272808" cy="587595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0000" lnSpcReduction="20000"/>
          </a:bodyPr>
          <a:lstStyle/>
          <a:p>
            <a:r>
              <a:rPr lang="pt-BR" sz="2400" b="1" dirty="0" smtClean="0"/>
              <a:t>1.2.2– </a:t>
            </a:r>
            <a:r>
              <a:rPr lang="pt-BR" sz="2400" b="1" dirty="0"/>
              <a:t>Ações desenvolvidas:</a:t>
            </a:r>
            <a:endParaRPr lang="pt-BR" sz="2400" dirty="0"/>
          </a:p>
          <a:p>
            <a:pPr lvl="0"/>
            <a:endParaRPr lang="pt-BR" sz="2400" dirty="0" smtClean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t-BR" sz="2400" dirty="0" smtClean="0"/>
              <a:t>Reunião </a:t>
            </a:r>
            <a:r>
              <a:rPr lang="pt-BR" sz="2400" dirty="0"/>
              <a:t>para discutir o instrumental de monitoramento das AEPETI com a vigilância socioassistencial/CAGSUAS</a:t>
            </a:r>
            <a:r>
              <a:rPr lang="pt-BR" sz="2400" dirty="0" smtClean="0"/>
              <a:t>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t-BR" sz="2400" dirty="0"/>
              <a:t>Reunião com o Fórum </a:t>
            </a:r>
            <a:r>
              <a:rPr lang="pt-BR" sz="2400" dirty="0" smtClean="0"/>
              <a:t>Estadual, </a:t>
            </a:r>
            <a:r>
              <a:rPr lang="pt-BR" sz="2400" dirty="0"/>
              <a:t>para fortalecimento das ações </a:t>
            </a:r>
            <a:r>
              <a:rPr lang="pt-BR" sz="2400" dirty="0" smtClean="0"/>
              <a:t>, </a:t>
            </a:r>
            <a:r>
              <a:rPr lang="pt-BR" sz="2400" dirty="0"/>
              <a:t>discussão e levantamento de sugestões dos temas para as palestras do Encontro Estadual</a:t>
            </a:r>
            <a:r>
              <a:rPr lang="pt-BR" sz="2400" dirty="0" smtClean="0"/>
              <a:t>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t-BR" sz="2400" dirty="0"/>
              <a:t>Orientação para o CEAS - Comissão PETI e  Bolsa Família, sobre o redesenho do PETI e ações estratégicas, auditório do ISMAC</a:t>
            </a:r>
            <a:r>
              <a:rPr lang="pt-BR" sz="2400" dirty="0" smtClean="0"/>
              <a:t>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t-BR" sz="2400" dirty="0"/>
              <a:t>Participação na Oficina de Orientação Sobre a Agenda </a:t>
            </a:r>
            <a:r>
              <a:rPr lang="pt-BR" sz="2400" dirty="0" err="1"/>
              <a:t>Intersetorial</a:t>
            </a:r>
            <a:r>
              <a:rPr lang="pt-BR" sz="2400" dirty="0"/>
              <a:t> do PETI – Brasília/MDS</a:t>
            </a:r>
            <a:r>
              <a:rPr lang="pt-BR" sz="2400" dirty="0" smtClean="0"/>
              <a:t>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t-BR" sz="2400" dirty="0"/>
              <a:t>Mobilização e informação sobre prevenção e erradicação do trabalho infantil em parceira com a SAS/Campo Grande, com entrega de materiais informativos na Av. Afonso Pena, comemorando o Dia Nacional de Erradicação do </a:t>
            </a:r>
            <a:r>
              <a:rPr lang="pt-BR" sz="2400" dirty="0" err="1"/>
              <a:t>Trabaho</a:t>
            </a:r>
            <a:r>
              <a:rPr lang="pt-BR" sz="2400" dirty="0"/>
              <a:t> Infantil</a:t>
            </a:r>
            <a:r>
              <a:rPr lang="pt-BR" sz="2400" dirty="0" smtClean="0"/>
              <a:t>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t-BR" sz="2400" dirty="0"/>
              <a:t>Realização do Encontro Estadual - “Trabalho Infantil: enfrentar para erradicar. Juntos para vencer o desafio”, municípios elegíveis e demais municípios</a:t>
            </a:r>
            <a:r>
              <a:rPr lang="pt-BR" sz="2400" dirty="0" smtClean="0"/>
              <a:t>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t-BR" sz="2400" dirty="0"/>
              <a:t>Participação na Caravana da Saúde nos municípios de: Três Lagoas, Paranaíba e Nova Andradina – distribuição de </a:t>
            </a:r>
            <a:r>
              <a:rPr lang="pt-BR" sz="2400" dirty="0" err="1"/>
              <a:t>folder’s</a:t>
            </a:r>
            <a:r>
              <a:rPr lang="pt-BR" sz="2400" dirty="0"/>
              <a:t> e </a:t>
            </a:r>
            <a:r>
              <a:rPr lang="pt-BR" sz="2400" dirty="0" err="1"/>
              <a:t>cataventos</a:t>
            </a:r>
            <a:r>
              <a:rPr lang="pt-BR" sz="2400" dirty="0"/>
              <a:t>; informação sobre a questão do trabalho infantil.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24561" y="908720"/>
            <a:ext cx="7344816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 smtClean="0"/>
              <a:t>DESAFIOS/NOVAS DEMANDAS A SEREM SUPERADOS</a:t>
            </a:r>
            <a:endParaRPr lang="pt-BR" sz="2600" b="1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600" dirty="0" smtClean="0"/>
              <a:t>Encontro </a:t>
            </a:r>
            <a:r>
              <a:rPr lang="pt-BR" sz="2600" dirty="0"/>
              <a:t>Estadual </a:t>
            </a:r>
            <a:r>
              <a:rPr lang="pt-BR" sz="2600" dirty="0" err="1"/>
              <a:t>Intersetorial</a:t>
            </a:r>
            <a:r>
              <a:rPr lang="pt-BR" sz="2600" dirty="0"/>
              <a:t> com as políticas públicas e parceiros não governamentais, e do sistema de Garantia Direitos, com vistas ao fortalecimento  do </a:t>
            </a:r>
            <a:r>
              <a:rPr lang="pt-BR" sz="2600" dirty="0" smtClean="0"/>
              <a:t>Fórum </a:t>
            </a:r>
            <a:r>
              <a:rPr lang="pt-BR" sz="2600" dirty="0"/>
              <a:t>Estadual Erradicação do Trabalho Infantil- MS</a:t>
            </a:r>
            <a:r>
              <a:rPr lang="pt-BR" sz="2600" dirty="0" smtClean="0"/>
              <a:t>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600" dirty="0" smtClean="0"/>
              <a:t> </a:t>
            </a:r>
            <a:r>
              <a:rPr lang="pt-BR" sz="2600" dirty="0"/>
              <a:t>Realização de Audiência </a:t>
            </a:r>
            <a:r>
              <a:rPr lang="pt-BR" sz="2600" dirty="0" smtClean="0"/>
              <a:t>Pública, apoio </a:t>
            </a:r>
            <a:r>
              <a:rPr lang="pt-BR" sz="2600" dirty="0"/>
              <a:t>e assessoria aos </a:t>
            </a:r>
            <a:r>
              <a:rPr lang="pt-BR" sz="2600" dirty="0" smtClean="0"/>
              <a:t>municípios para realização das mesmas. 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600" dirty="0" smtClean="0"/>
              <a:t>Encontro </a:t>
            </a:r>
            <a:r>
              <a:rPr lang="pt-BR" sz="2600" dirty="0"/>
              <a:t>com os 10 elegíveis para troca de experiências em relação à identificação do trabalho infantil, e outros (1º. semestre de 2016</a:t>
            </a:r>
            <a:r>
              <a:rPr lang="pt-BR" sz="2600" dirty="0" smtClean="0"/>
              <a:t>).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600" dirty="0" smtClean="0"/>
              <a:t>Demanda </a:t>
            </a:r>
            <a:r>
              <a:rPr lang="pt-BR" sz="2600" dirty="0"/>
              <a:t>para novo planejamento elaboração de material gráfico (catavento, </a:t>
            </a:r>
            <a:r>
              <a:rPr lang="pt-BR" sz="2600" dirty="0" err="1"/>
              <a:t>botons</a:t>
            </a:r>
            <a:r>
              <a:rPr lang="pt-BR" sz="2600" dirty="0"/>
              <a:t> e camisetas). </a:t>
            </a:r>
          </a:p>
        </p:txBody>
      </p:sp>
      <p:pic>
        <p:nvPicPr>
          <p:cNvPr id="3" name="Picture 2" descr="C:\Users\agama\Pictures\180110_SEDHAST_top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4014"/>
            <a:ext cx="9144000" cy="76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0881828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5085184"/>
            <a:ext cx="8229600" cy="864096"/>
          </a:xfrm>
        </p:spPr>
        <p:txBody>
          <a:bodyPr>
            <a:noAutofit/>
          </a:bodyPr>
          <a:lstStyle/>
          <a:p>
            <a:r>
              <a:rPr lang="pt-BR" sz="2400" b="1" dirty="0" smtClean="0">
                <a:latin typeface="Calibri" pitchFamily="34" charset="0"/>
                <a:ea typeface="BatangChe" pitchFamily="49" charset="-127"/>
                <a:cs typeface="Aparajita" pitchFamily="34" charset="0"/>
              </a:rPr>
              <a:t/>
            </a:r>
            <a:br>
              <a:rPr lang="pt-BR" sz="2400" b="1" dirty="0" smtClean="0">
                <a:latin typeface="Calibri" pitchFamily="34" charset="0"/>
                <a:ea typeface="BatangChe" pitchFamily="49" charset="-127"/>
                <a:cs typeface="Aparajita" pitchFamily="34" charset="0"/>
              </a:rPr>
            </a:br>
            <a:r>
              <a:rPr lang="pt-BR" sz="2400" b="1" dirty="0" smtClean="0">
                <a:latin typeface="Calibri" pitchFamily="34" charset="0"/>
                <a:ea typeface="BatangChe" pitchFamily="49" charset="-127"/>
                <a:cs typeface="Aparajita" pitchFamily="34" charset="0"/>
              </a:rPr>
              <a:t/>
            </a:r>
            <a:br>
              <a:rPr lang="pt-BR" sz="2400" b="1" dirty="0" smtClean="0">
                <a:latin typeface="Calibri" pitchFamily="34" charset="0"/>
                <a:ea typeface="BatangChe" pitchFamily="49" charset="-127"/>
                <a:cs typeface="Aparajita" pitchFamily="34" charset="0"/>
              </a:rPr>
            </a:br>
            <a:r>
              <a:rPr lang="pt-BR" sz="2400" b="1" dirty="0" smtClean="0">
                <a:latin typeface="Calibri" pitchFamily="34" charset="0"/>
                <a:ea typeface="BatangChe" pitchFamily="49" charset="-127"/>
                <a:cs typeface="Aparajita" pitchFamily="34" charset="0"/>
              </a:rPr>
              <a:t/>
            </a:r>
            <a:br>
              <a:rPr lang="pt-BR" sz="2400" b="1" dirty="0" smtClean="0">
                <a:latin typeface="Calibri" pitchFamily="34" charset="0"/>
                <a:ea typeface="BatangChe" pitchFamily="49" charset="-127"/>
                <a:cs typeface="Aparajita" pitchFamily="34" charset="0"/>
              </a:rPr>
            </a:br>
            <a:r>
              <a:rPr lang="pt-BR" sz="2400" b="1" dirty="0" smtClean="0">
                <a:latin typeface="Calibri" pitchFamily="34" charset="0"/>
                <a:ea typeface="BatangChe" pitchFamily="49" charset="-127"/>
                <a:cs typeface="Aparajita" pitchFamily="34" charset="0"/>
              </a:rPr>
              <a:t/>
            </a:r>
            <a:br>
              <a:rPr lang="pt-BR" sz="2400" b="1" dirty="0" smtClean="0">
                <a:latin typeface="Calibri" pitchFamily="34" charset="0"/>
                <a:ea typeface="BatangChe" pitchFamily="49" charset="-127"/>
                <a:cs typeface="Aparajita" pitchFamily="34" charset="0"/>
              </a:rPr>
            </a:br>
            <a:r>
              <a:rPr lang="pt-BR" sz="2400" b="1" dirty="0" smtClean="0">
                <a:latin typeface="Calibri" pitchFamily="34" charset="0"/>
                <a:ea typeface="BatangChe" pitchFamily="49" charset="-127"/>
                <a:cs typeface="Aparajita" pitchFamily="34" charset="0"/>
              </a:rPr>
              <a:t>“A criança aprende brincando, e brincando ela é feliz!”                 </a:t>
            </a:r>
            <a:r>
              <a:rPr lang="pt-BR" sz="2000" b="1" dirty="0" smtClean="0">
                <a:latin typeface="Calibri" pitchFamily="34" charset="0"/>
                <a:ea typeface="BatangChe" pitchFamily="49" charset="-127"/>
                <a:cs typeface="Aparajita" pitchFamily="34" charset="0"/>
              </a:rPr>
              <a:t>(A.Desconhecido)</a:t>
            </a:r>
            <a:endParaRPr lang="pt-BR" sz="2000" b="1" dirty="0">
              <a:latin typeface="Calibri" pitchFamily="34" charset="0"/>
              <a:ea typeface="BatangChe" pitchFamily="49" charset="-127"/>
              <a:cs typeface="Aparajita" pitchFamily="34" charset="0"/>
            </a:endParaRPr>
          </a:p>
        </p:txBody>
      </p:sp>
      <p:pic>
        <p:nvPicPr>
          <p:cNvPr id="1026" name="Picture 2" descr="C:\Users\csouza\Documents\bcnzRe5cG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836712"/>
            <a:ext cx="7056784" cy="5112568"/>
          </a:xfrm>
          <a:prstGeom prst="rect">
            <a:avLst/>
          </a:prstGeom>
          <a:noFill/>
        </p:spPr>
      </p:pic>
      <p:pic>
        <p:nvPicPr>
          <p:cNvPr id="4" name="Picture 7" descr="72451_setas_top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C:\Users\agama\Pictures\180110_SEDHAST_top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4014"/>
            <a:ext cx="9144000" cy="76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608" y="764704"/>
            <a:ext cx="7056784" cy="525658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endParaRPr lang="pt-BR" dirty="0"/>
          </a:p>
          <a:p>
            <a:pPr marL="0" indent="0" algn="ctr">
              <a:buNone/>
              <a:defRPr/>
            </a:pPr>
            <a:r>
              <a:rPr lang="pt-BR" sz="5400" b="1" dirty="0" smtClean="0">
                <a:solidFill>
                  <a:schemeClr val="tx1"/>
                </a:solidFill>
                <a:latin typeface="Arial" charset="0"/>
              </a:rPr>
              <a:t>Obrigada!</a:t>
            </a:r>
          </a:p>
          <a:p>
            <a:pPr marL="0" indent="0" algn="ctr">
              <a:buNone/>
              <a:defRPr/>
            </a:pPr>
            <a:r>
              <a:rPr lang="pt-BR" sz="3000" b="1" dirty="0" smtClean="0">
                <a:solidFill>
                  <a:schemeClr val="tx1"/>
                </a:solidFill>
                <a:latin typeface="Arial" charset="0"/>
                <a:hlinkClick r:id="rId2"/>
              </a:rPr>
              <a:t>cpse@sedhast.ms.gov.br</a:t>
            </a:r>
            <a:endParaRPr lang="pt-BR" sz="3000" b="1" dirty="0" smtClean="0">
              <a:solidFill>
                <a:schemeClr val="tx1"/>
              </a:solidFill>
              <a:latin typeface="Arial" charset="0"/>
            </a:endParaRPr>
          </a:p>
          <a:p>
            <a:pPr marL="0" indent="0" algn="ctr">
              <a:buNone/>
              <a:defRPr/>
            </a:pPr>
            <a:r>
              <a:rPr lang="pt-BR" sz="3000" b="1" dirty="0" smtClean="0">
                <a:solidFill>
                  <a:schemeClr val="tx1"/>
                </a:solidFill>
                <a:latin typeface="Arial" charset="0"/>
                <a:hlinkClick r:id="rId3"/>
              </a:rPr>
              <a:t>Site:www.sedhast.ms.gov.br</a:t>
            </a:r>
          </a:p>
          <a:p>
            <a:pPr marL="0" indent="0" algn="ctr">
              <a:buNone/>
              <a:defRPr/>
            </a:pPr>
            <a:endParaRPr lang="pt-BR" sz="2000" b="1" dirty="0" smtClean="0">
              <a:solidFill>
                <a:schemeClr val="tx1"/>
              </a:solidFill>
              <a:latin typeface="Arial" charset="0"/>
            </a:endParaRPr>
          </a:p>
          <a:p>
            <a:pPr marL="0" indent="0">
              <a:buNone/>
              <a:defRPr/>
            </a:pPr>
            <a:r>
              <a:rPr lang="pt-BR" sz="2000" b="1" dirty="0" smtClean="0">
                <a:solidFill>
                  <a:schemeClr val="tx1"/>
                </a:solidFill>
                <a:latin typeface="Arial" charset="0"/>
              </a:rPr>
              <a:t>                 Equipe  de Referência do PETI: </a:t>
            </a:r>
          </a:p>
          <a:p>
            <a:pPr marL="0" indent="0">
              <a:buNone/>
              <a:defRPr/>
            </a:pPr>
            <a:endParaRPr lang="pt-BR" sz="2000" b="1" dirty="0" smtClean="0">
              <a:solidFill>
                <a:schemeClr val="tx1"/>
              </a:solidFill>
              <a:latin typeface="Arial" charset="0"/>
            </a:endParaRPr>
          </a:p>
          <a:p>
            <a:pPr marL="0" indent="0">
              <a:buNone/>
              <a:defRPr/>
            </a:pPr>
            <a:r>
              <a:rPr lang="pt-BR" sz="2000" b="1" dirty="0" smtClean="0">
                <a:solidFill>
                  <a:schemeClr val="tx1"/>
                </a:solidFill>
                <a:latin typeface="Arial" charset="0"/>
              </a:rPr>
              <a:t>                 - Denise Couto </a:t>
            </a:r>
            <a:r>
              <a:rPr lang="pt-BR" sz="2000" b="1" dirty="0" err="1" smtClean="0">
                <a:solidFill>
                  <a:schemeClr val="tx1"/>
                </a:solidFill>
                <a:latin typeface="Arial" charset="0"/>
              </a:rPr>
              <a:t>Pottumati</a:t>
            </a:r>
            <a:endParaRPr lang="pt-BR" sz="2000" b="1" dirty="0" smtClean="0">
              <a:solidFill>
                <a:schemeClr val="tx1"/>
              </a:solidFill>
              <a:latin typeface="Arial" charset="0"/>
            </a:endParaRPr>
          </a:p>
          <a:p>
            <a:pPr marL="0" indent="0">
              <a:buNone/>
              <a:defRPr/>
            </a:pPr>
            <a:r>
              <a:rPr lang="pt-BR" sz="2000" b="1" dirty="0" smtClean="0">
                <a:solidFill>
                  <a:schemeClr val="tx1"/>
                </a:solidFill>
                <a:latin typeface="Arial" charset="0"/>
              </a:rPr>
              <a:t>                 - Edna Paula dos </a:t>
            </a:r>
            <a:r>
              <a:rPr lang="pt-BR" sz="2000" b="1" smtClean="0">
                <a:solidFill>
                  <a:schemeClr val="tx1"/>
                </a:solidFill>
                <a:latin typeface="Arial" charset="0"/>
              </a:rPr>
              <a:t>Santos  </a:t>
            </a:r>
            <a:endParaRPr lang="pt-BR" sz="2000" b="1" dirty="0" smtClean="0">
              <a:solidFill>
                <a:schemeClr val="tx1"/>
              </a:solidFill>
              <a:latin typeface="Arial" charset="0"/>
            </a:endParaRPr>
          </a:p>
          <a:p>
            <a:pPr marL="0" indent="0">
              <a:buNone/>
              <a:defRPr/>
            </a:pPr>
            <a:r>
              <a:rPr lang="pt-BR" sz="2000" b="1" dirty="0" smtClean="0">
                <a:solidFill>
                  <a:schemeClr val="tx1"/>
                </a:solidFill>
                <a:latin typeface="Arial" charset="0"/>
              </a:rPr>
              <a:t>                 - </a:t>
            </a:r>
            <a:r>
              <a:rPr lang="pt-BR" sz="2000" b="1" dirty="0" err="1" smtClean="0">
                <a:solidFill>
                  <a:schemeClr val="tx1"/>
                </a:solidFill>
                <a:latin typeface="Arial" charset="0"/>
              </a:rPr>
              <a:t>Izildinha</a:t>
            </a:r>
            <a:r>
              <a:rPr lang="pt-BR" sz="2000" b="1" dirty="0" smtClean="0">
                <a:solidFill>
                  <a:schemeClr val="tx1"/>
                </a:solidFill>
                <a:latin typeface="Arial" charset="0"/>
              </a:rPr>
              <a:t> Netto Bueno Barbosa.</a:t>
            </a:r>
            <a:endParaRPr lang="pt-BR" sz="2000" b="1" dirty="0">
              <a:solidFill>
                <a:schemeClr val="tx1"/>
              </a:solidFill>
              <a:latin typeface="Arial" charset="0"/>
            </a:endParaRPr>
          </a:p>
          <a:p>
            <a:pPr marL="0" indent="0">
              <a:buNone/>
              <a:defRPr/>
            </a:pPr>
            <a:endParaRPr lang="pt-BR" sz="4800" b="1" dirty="0" smtClean="0">
              <a:latin typeface="Arial" charset="0"/>
            </a:endParaRPr>
          </a:p>
          <a:p>
            <a:pPr algn="ctr">
              <a:buNone/>
              <a:defRPr/>
            </a:pPr>
            <a:endParaRPr lang="pt-BR" b="1" dirty="0" smtClean="0">
              <a:latin typeface="Arial" charset="0"/>
            </a:endParaRPr>
          </a:p>
          <a:p>
            <a:pPr algn="just">
              <a:buFont typeface="Wingdings" pitchFamily="2" charset="2"/>
              <a:buChar char="Ø"/>
            </a:pPr>
            <a:endParaRPr lang="pt-BR" dirty="0"/>
          </a:p>
        </p:txBody>
      </p:sp>
      <p:pic>
        <p:nvPicPr>
          <p:cNvPr id="6" name="Picture 7" descr="72451_setas_top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5674" y="6092825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C:\Users\agama\Pictures\180110_SEDHAST_top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4014"/>
            <a:ext cx="9144000" cy="76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2467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971600" y="764704"/>
            <a:ext cx="7056784" cy="532859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pt-BR" b="1" dirty="0" smtClean="0">
                <a:solidFill>
                  <a:schemeClr val="tx1"/>
                </a:solidFill>
              </a:rPr>
              <a:t>      MOBILIZAÇÃO</a:t>
            </a:r>
          </a:p>
          <a:p>
            <a:pPr>
              <a:buFont typeface="Wingdings" pitchFamily="2" charset="2"/>
              <a:buChar char="Ø"/>
            </a:pPr>
            <a:r>
              <a:rPr lang="pt-BR" sz="2800" b="1" dirty="0" smtClean="0">
                <a:solidFill>
                  <a:schemeClr val="tx1"/>
                </a:solidFill>
              </a:rPr>
              <a:t>       </a:t>
            </a:r>
            <a:r>
              <a:rPr lang="pt-BR" sz="2800" dirty="0" smtClean="0">
                <a:solidFill>
                  <a:schemeClr val="tx1"/>
                </a:solidFill>
              </a:rPr>
              <a:t>Sociedade Civil Organizada</a:t>
            </a:r>
          </a:p>
          <a:p>
            <a:pPr>
              <a:buNone/>
            </a:pPr>
            <a:endParaRPr lang="pt-BR" sz="28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pt-BR" sz="2800" dirty="0" smtClean="0">
                <a:solidFill>
                  <a:schemeClr val="tx1"/>
                </a:solidFill>
              </a:rPr>
              <a:t>       Poder Público nas 3 Esferas de  Governo</a:t>
            </a:r>
          </a:p>
          <a:p>
            <a:pPr>
              <a:buFont typeface="Wingdings" pitchFamily="2" charset="2"/>
              <a:buChar char="Ø"/>
            </a:pPr>
            <a:endParaRPr lang="pt-BR" sz="28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pt-BR" sz="2800" dirty="0" smtClean="0">
                <a:solidFill>
                  <a:schemeClr val="tx1"/>
                </a:solidFill>
              </a:rPr>
              <a:t>       Órgãos de Fiscalização</a:t>
            </a:r>
          </a:p>
          <a:p>
            <a:pPr>
              <a:buFont typeface="Wingdings" pitchFamily="2" charset="2"/>
              <a:buChar char="Ø"/>
            </a:pPr>
            <a:endParaRPr lang="pt-BR" sz="28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pt-BR" sz="2800" dirty="0" smtClean="0">
                <a:solidFill>
                  <a:schemeClr val="tx1"/>
                </a:solidFill>
              </a:rPr>
              <a:t>       Organismos Internacionais </a:t>
            </a:r>
          </a:p>
          <a:p>
            <a:pPr>
              <a:buNone/>
            </a:pPr>
            <a:endParaRPr lang="pt-BR" sz="28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pt-BR" sz="2800" dirty="0" smtClean="0">
                <a:solidFill>
                  <a:schemeClr val="tx1"/>
                </a:solidFill>
              </a:rPr>
              <a:t>       Movimentos Religiosos </a:t>
            </a:r>
            <a:r>
              <a:rPr lang="pt-BR" dirty="0" smtClean="0">
                <a:solidFill>
                  <a:schemeClr val="tx1"/>
                </a:solidFill>
              </a:rPr>
              <a:t>        </a:t>
            </a:r>
            <a:r>
              <a:rPr lang="pt-BR" dirty="0" smtClean="0"/>
              <a:t>         </a:t>
            </a:r>
            <a:r>
              <a:rPr lang="pt-BR" b="1" dirty="0" smtClean="0"/>
              <a:t>                                  </a:t>
            </a:r>
            <a:endParaRPr lang="pt-BR" b="1" dirty="0"/>
          </a:p>
        </p:txBody>
      </p:sp>
      <p:pic>
        <p:nvPicPr>
          <p:cNvPr id="4" name="Picture 7" descr="72451_setas_top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C:\Users\agama\Pictures\180110_SEDHAST_top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4014"/>
            <a:ext cx="9144000" cy="76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1043608" y="764704"/>
            <a:ext cx="7056784" cy="5400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pt-BR" sz="2800" b="1" dirty="0" smtClean="0">
                <a:solidFill>
                  <a:schemeClr val="tx1"/>
                </a:solidFill>
              </a:rPr>
              <a:t>1993</a:t>
            </a:r>
            <a:r>
              <a:rPr lang="pt-BR" sz="2800" dirty="0" smtClean="0">
                <a:solidFill>
                  <a:schemeClr val="tx1"/>
                </a:solidFill>
              </a:rPr>
              <a:t> - Criada a Comissão Permanente de Investigação e Fiscalização das Condições de Trabalho</a:t>
            </a:r>
          </a:p>
          <a:p>
            <a:pPr>
              <a:buFont typeface="Wingdings" pitchFamily="2" charset="2"/>
              <a:buChar char="Ø"/>
            </a:pPr>
            <a:endParaRPr lang="pt-BR" sz="28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pt-BR" sz="2800" b="1" dirty="0" smtClean="0">
                <a:solidFill>
                  <a:schemeClr val="tx1"/>
                </a:solidFill>
              </a:rPr>
              <a:t>1994 </a:t>
            </a:r>
            <a:r>
              <a:rPr lang="pt-BR" sz="2800" dirty="0" smtClean="0">
                <a:solidFill>
                  <a:schemeClr val="tx1"/>
                </a:solidFill>
              </a:rPr>
              <a:t>– Criado o Fórum Nacional de Prevenção e Erradicação do Trabalho infantil – FNPETI</a:t>
            </a:r>
          </a:p>
          <a:p>
            <a:pPr>
              <a:buFont typeface="Wingdings" pitchFamily="2" charset="2"/>
              <a:buChar char="Ø"/>
            </a:pPr>
            <a:endParaRPr lang="pt-BR" sz="28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pt-BR" sz="2800" b="1" dirty="0" smtClean="0">
                <a:solidFill>
                  <a:schemeClr val="tx1"/>
                </a:solidFill>
              </a:rPr>
              <a:t>1995</a:t>
            </a:r>
            <a:r>
              <a:rPr lang="pt-BR" sz="2800" dirty="0" smtClean="0">
                <a:solidFill>
                  <a:schemeClr val="tx1"/>
                </a:solidFill>
              </a:rPr>
              <a:t> - Criação do Fórum Estadual de Enfrentamento ao Trabalho Infantil  e Proteção ao Adolescente Trabalhador de MS</a:t>
            </a:r>
            <a:endParaRPr lang="pt-BR" sz="2800" dirty="0">
              <a:solidFill>
                <a:schemeClr val="tx1"/>
              </a:solidFill>
            </a:endParaRPr>
          </a:p>
        </p:txBody>
      </p:sp>
      <p:pic>
        <p:nvPicPr>
          <p:cNvPr id="4" name="Picture 7" descr="72451_setas_top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C:\Users\agama\Pictures\180110_SEDHAST_top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4014"/>
            <a:ext cx="9144000" cy="76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899592" y="764704"/>
            <a:ext cx="7272808" cy="547260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endParaRPr lang="pt-BR" sz="3000" b="1" dirty="0" smtClean="0"/>
          </a:p>
          <a:p>
            <a:pPr marL="0" indent="0">
              <a:buFont typeface="Wingdings" pitchFamily="2" charset="2"/>
              <a:buChar char="Ø"/>
            </a:pPr>
            <a:r>
              <a:rPr lang="pt-BR" sz="2800" b="1" dirty="0" smtClean="0">
                <a:solidFill>
                  <a:schemeClr val="tx1"/>
                </a:solidFill>
              </a:rPr>
              <a:t>1995</a:t>
            </a:r>
            <a:r>
              <a:rPr lang="pt-BR" sz="2800" dirty="0" smtClean="0">
                <a:solidFill>
                  <a:schemeClr val="tx1"/>
                </a:solidFill>
              </a:rPr>
              <a:t> - Estado de MS apresenta ao FNPETI, o PAI-Programa de Ações Integradas para eliminação  do Trabalho Infantil nas carvoarias de MS</a:t>
            </a:r>
          </a:p>
          <a:p>
            <a:pPr marL="0" indent="0" algn="just">
              <a:buNone/>
            </a:pPr>
            <a:endParaRPr lang="pt-BR" sz="3000" dirty="0" smtClean="0">
              <a:solidFill>
                <a:schemeClr val="tx1"/>
              </a:solidFill>
            </a:endParaRPr>
          </a:p>
          <a:p>
            <a:pPr marL="0" indent="0">
              <a:buFont typeface="Wingdings" pitchFamily="2" charset="2"/>
              <a:buChar char="Ø"/>
            </a:pPr>
            <a:r>
              <a:rPr lang="pt-BR" sz="2800" b="1" dirty="0" smtClean="0">
                <a:solidFill>
                  <a:schemeClr val="tx1"/>
                </a:solidFill>
              </a:rPr>
              <a:t>1996</a:t>
            </a:r>
            <a:r>
              <a:rPr lang="pt-BR" sz="2800" dirty="0" smtClean="0">
                <a:solidFill>
                  <a:schemeClr val="tx1"/>
                </a:solidFill>
              </a:rPr>
              <a:t> – PROMOSUL (Fundação de Promoção Social), apresenta ao MPAS/SAS(Ministério da Previdência e Assistência Social), o Programa de Erradicação do Trabalho Infantil – Assistência Familiar - Vale Cidadania</a:t>
            </a:r>
          </a:p>
        </p:txBody>
      </p:sp>
      <p:pic>
        <p:nvPicPr>
          <p:cNvPr id="3" name="Picture 7" descr="72451_setas_top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C:\Users\agama\Pictures\180110_SEDHAST_top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4014"/>
            <a:ext cx="9144000" cy="76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7662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1043608" y="764704"/>
            <a:ext cx="7056784" cy="583264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t-BR" b="1" dirty="0" smtClean="0">
                <a:solidFill>
                  <a:schemeClr val="tx1"/>
                </a:solidFill>
              </a:rPr>
              <a:t>                           PETI ANTES DO SUAS</a:t>
            </a:r>
          </a:p>
          <a:p>
            <a:pPr>
              <a:buNone/>
            </a:pPr>
            <a:endParaRPr lang="pt-BR" b="1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pt-BR" sz="2800" b="1" dirty="0" smtClean="0">
                <a:solidFill>
                  <a:schemeClr val="tx1"/>
                </a:solidFill>
              </a:rPr>
              <a:t>1996</a:t>
            </a:r>
            <a:r>
              <a:rPr lang="pt-BR" sz="2800" dirty="0" smtClean="0">
                <a:solidFill>
                  <a:schemeClr val="tx1"/>
                </a:solidFill>
              </a:rPr>
              <a:t> - implantado efetivamente o </a:t>
            </a:r>
            <a:r>
              <a:rPr lang="pt-BR" sz="2800" b="1" dirty="0" smtClean="0">
                <a:solidFill>
                  <a:schemeClr val="tx1"/>
                </a:solidFill>
              </a:rPr>
              <a:t>PETI</a:t>
            </a:r>
            <a:r>
              <a:rPr lang="pt-BR" sz="2800" dirty="0" smtClean="0">
                <a:solidFill>
                  <a:schemeClr val="tx1"/>
                </a:solidFill>
              </a:rPr>
              <a:t> em MS, servindo como Projeto Piloto</a:t>
            </a:r>
          </a:p>
          <a:p>
            <a:pPr>
              <a:buFont typeface="Wingdings" pitchFamily="2" charset="2"/>
              <a:buChar char="Ø"/>
            </a:pPr>
            <a:endParaRPr lang="pt-BR" sz="28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pt-BR" sz="2800" b="1" dirty="0" smtClean="0">
                <a:solidFill>
                  <a:schemeClr val="tx1"/>
                </a:solidFill>
              </a:rPr>
              <a:t>1997 </a:t>
            </a:r>
            <a:r>
              <a:rPr lang="pt-BR" sz="2800" dirty="0" smtClean="0">
                <a:solidFill>
                  <a:schemeClr val="tx1"/>
                </a:solidFill>
              </a:rPr>
              <a:t>– 2000: </a:t>
            </a:r>
            <a:r>
              <a:rPr lang="pt-BR" sz="2800" b="1" dirty="0" smtClean="0">
                <a:solidFill>
                  <a:schemeClr val="tx1"/>
                </a:solidFill>
              </a:rPr>
              <a:t>PETI </a:t>
            </a:r>
            <a:r>
              <a:rPr lang="pt-BR" sz="2800" dirty="0" smtClean="0">
                <a:solidFill>
                  <a:schemeClr val="tx1"/>
                </a:solidFill>
              </a:rPr>
              <a:t>se expande para o sul de Pernambuco (cana de açúcar) e Bahia (sisal e pedreiras).</a:t>
            </a:r>
          </a:p>
          <a:p>
            <a:pPr>
              <a:buFont typeface="Wingdings" pitchFamily="2" charset="2"/>
              <a:buChar char="Ø"/>
            </a:pPr>
            <a:endParaRPr lang="pt-BR" sz="28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pt-BR" sz="2800" dirty="0" smtClean="0">
                <a:solidFill>
                  <a:schemeClr val="tx1"/>
                </a:solidFill>
              </a:rPr>
              <a:t>-Jornada Ampliada,complementação mensal de </a:t>
            </a:r>
            <a:r>
              <a:rPr lang="pt-BR" sz="2800" dirty="0" err="1" smtClean="0">
                <a:solidFill>
                  <a:schemeClr val="tx1"/>
                </a:solidFill>
              </a:rPr>
              <a:t>renda-Bolsa</a:t>
            </a:r>
            <a:r>
              <a:rPr lang="pt-BR" sz="2800" dirty="0" smtClean="0">
                <a:solidFill>
                  <a:schemeClr val="tx1"/>
                </a:solidFill>
              </a:rPr>
              <a:t> Criança Cidadã e orientação às famílias,promoção de programas e projetos de qualificação profissional e de geração de trabalho e renda junto às famílias.</a:t>
            </a:r>
          </a:p>
          <a:p>
            <a:pPr>
              <a:buNone/>
            </a:pPr>
            <a:endParaRPr lang="pt-BR" sz="2800" dirty="0" smtClean="0">
              <a:solidFill>
                <a:schemeClr val="tx1"/>
              </a:solidFill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pt-BR" sz="2800" dirty="0" smtClean="0">
                <a:solidFill>
                  <a:schemeClr val="tx1"/>
                </a:solidFill>
              </a:rPr>
              <a:t>2001 – Edição da Portaria nº 458/MPS que dispõe sobre  normas gerais do PETI.</a:t>
            </a:r>
          </a:p>
          <a:p>
            <a:pPr marL="514350" indent="-514350">
              <a:buFont typeface="Wingdings" pitchFamily="2" charset="2"/>
              <a:buChar char="Ø"/>
            </a:pPr>
            <a:endParaRPr lang="pt-BR" sz="2800" dirty="0" smtClean="0">
              <a:solidFill>
                <a:schemeClr val="tx1"/>
              </a:solidFill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pt-BR" sz="2800" dirty="0" smtClean="0">
                <a:solidFill>
                  <a:schemeClr val="tx1"/>
                </a:solidFill>
              </a:rPr>
              <a:t>Programa Sentinela- Atenção à criança vítima de violência.</a:t>
            </a:r>
            <a:endParaRPr lang="pt-BR" sz="2800" dirty="0">
              <a:solidFill>
                <a:schemeClr val="tx1"/>
              </a:solidFill>
            </a:endParaRPr>
          </a:p>
        </p:txBody>
      </p:sp>
      <p:pic>
        <p:nvPicPr>
          <p:cNvPr id="4" name="Picture 7" descr="72451_setas_top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C:\Users\agama\Pictures\180110_SEDHAST_top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4014"/>
            <a:ext cx="9144000" cy="76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971600" y="692696"/>
            <a:ext cx="7128792" cy="583264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endParaRPr lang="pt-BR" sz="3000" b="1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pt-BR" sz="2800" b="1" dirty="0" smtClean="0">
                <a:solidFill>
                  <a:schemeClr val="tx1"/>
                </a:solidFill>
              </a:rPr>
              <a:t>2005</a:t>
            </a:r>
            <a:r>
              <a:rPr lang="pt-BR" sz="2800" dirty="0" smtClean="0">
                <a:solidFill>
                  <a:schemeClr val="tx1"/>
                </a:solidFill>
              </a:rPr>
              <a:t> - Instituição  do </a:t>
            </a:r>
            <a:r>
              <a:rPr lang="pt-BR" sz="2800" b="1" dirty="0" smtClean="0">
                <a:solidFill>
                  <a:schemeClr val="tx1"/>
                </a:solidFill>
              </a:rPr>
              <a:t>SUAS pela  NOB/SUAS</a:t>
            </a:r>
          </a:p>
          <a:p>
            <a:pPr>
              <a:buFont typeface="Wingdings" pitchFamily="2" charset="2"/>
              <a:buChar char="Ø"/>
            </a:pPr>
            <a:r>
              <a:rPr lang="pt-BR" sz="2800" dirty="0" smtClean="0">
                <a:solidFill>
                  <a:schemeClr val="tx1"/>
                </a:solidFill>
              </a:rPr>
              <a:t> </a:t>
            </a:r>
            <a:r>
              <a:rPr lang="pt-BR" sz="2800" b="1" dirty="0" smtClean="0">
                <a:solidFill>
                  <a:schemeClr val="tx1"/>
                </a:solidFill>
              </a:rPr>
              <a:t>Sentinela </a:t>
            </a:r>
            <a:r>
              <a:rPr lang="pt-BR" sz="2800" u="sng" dirty="0" smtClean="0">
                <a:solidFill>
                  <a:schemeClr val="tx1"/>
                </a:solidFill>
              </a:rPr>
              <a:t>incorporado aos serviços continuados do SUAS</a:t>
            </a:r>
            <a:r>
              <a:rPr lang="pt-BR" sz="2800" dirty="0" smtClean="0">
                <a:solidFill>
                  <a:schemeClr val="tx1"/>
                </a:solidFill>
              </a:rPr>
              <a:t>, sendo prestados nos CREAS.  </a:t>
            </a:r>
          </a:p>
          <a:p>
            <a:pPr>
              <a:buNone/>
            </a:pPr>
            <a:r>
              <a:rPr lang="pt-BR" sz="2800" dirty="0" smtClean="0"/>
              <a:t>  No caso do PETI – operação por piso - lógica per capta.</a:t>
            </a:r>
          </a:p>
          <a:p>
            <a:pPr>
              <a:buNone/>
            </a:pPr>
            <a:endParaRPr lang="pt-BR" sz="2800" dirty="0" smtClean="0"/>
          </a:p>
          <a:p>
            <a:pPr>
              <a:buFont typeface="Wingdings" pitchFamily="2" charset="2"/>
              <a:buChar char="Ø"/>
            </a:pPr>
            <a:r>
              <a:rPr lang="pt-BR" sz="2800" dirty="0" smtClean="0">
                <a:solidFill>
                  <a:schemeClr val="tx1"/>
                </a:solidFill>
              </a:rPr>
              <a:t> Integração entre </a:t>
            </a:r>
            <a:r>
              <a:rPr lang="pt-BR" sz="2800" b="1" dirty="0" smtClean="0">
                <a:solidFill>
                  <a:schemeClr val="tx1"/>
                </a:solidFill>
              </a:rPr>
              <a:t>PBF </a:t>
            </a:r>
            <a:r>
              <a:rPr lang="pt-BR" sz="2800" dirty="0" smtClean="0">
                <a:solidFill>
                  <a:schemeClr val="tx1"/>
                </a:solidFill>
              </a:rPr>
              <a:t>e o</a:t>
            </a:r>
            <a:r>
              <a:rPr lang="pt-BR" sz="2800" b="1" dirty="0" smtClean="0">
                <a:solidFill>
                  <a:schemeClr val="tx1"/>
                </a:solidFill>
              </a:rPr>
              <a:t> PETI </a:t>
            </a:r>
            <a:r>
              <a:rPr lang="pt-BR" sz="2800" dirty="0" smtClean="0">
                <a:solidFill>
                  <a:schemeClr val="tx1"/>
                </a:solidFill>
              </a:rPr>
              <a:t>visando aprimorar o processo de Gestão dos programas de transferência de renda (Portaria nº 666 de 28/12/2005).</a:t>
            </a:r>
            <a:endParaRPr lang="pt-BR" sz="2800" dirty="0">
              <a:solidFill>
                <a:schemeClr val="tx1"/>
              </a:solidFill>
            </a:endParaRPr>
          </a:p>
        </p:txBody>
      </p:sp>
      <p:pic>
        <p:nvPicPr>
          <p:cNvPr id="6" name="Picture 7" descr="72451_setas_top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C:\Users\agama\Pictures\180110_SEDHAST_top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4014"/>
            <a:ext cx="9144000" cy="76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0177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3675</TotalTime>
  <Words>2502</Words>
  <Application>Microsoft Office PowerPoint</Application>
  <PresentationFormat>Apresentação na tela (4:3)</PresentationFormat>
  <Paragraphs>375</Paragraphs>
  <Slides>43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43</vt:i4>
      </vt:variant>
    </vt:vector>
  </HeadingPairs>
  <TitlesOfParts>
    <vt:vector size="44" baseType="lpstr">
      <vt:lpstr>Tema do Office</vt:lpstr>
      <vt:lpstr>“A infância é o tempo de maior criatividade na vida de um ser humano” (J. Piaget)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 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    “A criança aprende brincando, e brincando ela é feliz!”                 (A.Desconhecido)</vt:lpstr>
      <vt:lpstr>Slide 43</vt:lpstr>
    </vt:vector>
  </TitlesOfParts>
  <Company>3tres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Kleiton de Godoi Silva</dc:creator>
  <cp:lastModifiedBy>Edson</cp:lastModifiedBy>
  <cp:revision>496</cp:revision>
  <dcterms:created xsi:type="dcterms:W3CDTF">2012-08-27T18:28:12Z</dcterms:created>
  <dcterms:modified xsi:type="dcterms:W3CDTF">2015-11-24T13:42:18Z</dcterms:modified>
</cp:coreProperties>
</file>