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0" r:id="rId2"/>
    <p:sldId id="281" r:id="rId3"/>
    <p:sldId id="257" r:id="rId4"/>
    <p:sldId id="258" r:id="rId5"/>
    <p:sldId id="282" r:id="rId6"/>
    <p:sldId id="259" r:id="rId7"/>
    <p:sldId id="261" r:id="rId8"/>
    <p:sldId id="287" r:id="rId9"/>
    <p:sldId id="286" r:id="rId10"/>
    <p:sldId id="290" r:id="rId11"/>
    <p:sldId id="291" r:id="rId12"/>
    <p:sldId id="288" r:id="rId13"/>
    <p:sldId id="292" r:id="rId14"/>
    <p:sldId id="262" r:id="rId15"/>
    <p:sldId id="289" r:id="rId16"/>
    <p:sldId id="293" r:id="rId17"/>
    <p:sldId id="294" r:id="rId18"/>
    <p:sldId id="295" r:id="rId19"/>
    <p:sldId id="296" r:id="rId20"/>
    <p:sldId id="263" r:id="rId21"/>
    <p:sldId id="264" r:id="rId22"/>
    <p:sldId id="265" r:id="rId23"/>
    <p:sldId id="299" r:id="rId24"/>
    <p:sldId id="297" r:id="rId25"/>
    <p:sldId id="266" r:id="rId26"/>
    <p:sldId id="298" r:id="rId27"/>
    <p:sldId id="306" r:id="rId28"/>
    <p:sldId id="307" r:id="rId29"/>
    <p:sldId id="305" r:id="rId30"/>
    <p:sldId id="308" r:id="rId31"/>
    <p:sldId id="309" r:id="rId32"/>
    <p:sldId id="310" r:id="rId33"/>
    <p:sldId id="311" r:id="rId34"/>
    <p:sldId id="312" r:id="rId35"/>
    <p:sldId id="313" r:id="rId36"/>
    <p:sldId id="314" r:id="rId37"/>
    <p:sldId id="315" r:id="rId38"/>
    <p:sldId id="316" r:id="rId39"/>
    <p:sldId id="317" r:id="rId40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tângulo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tângulo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tângulo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" name="Retângulo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Elipse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Elipse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1" name="Elipse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22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AAE645-1F2B-47A5-9820-450CD8D70F62}" type="datetimeFigureOut">
              <a:rPr lang="pt-BR"/>
              <a:pPr>
                <a:defRPr/>
              </a:pPr>
              <a:t>24/11/2015</a:t>
            </a:fld>
            <a:endParaRPr lang="pt-BR"/>
          </a:p>
        </p:txBody>
      </p:sp>
      <p:sp>
        <p:nvSpPr>
          <p:cNvPr id="23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4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1D03B0-47C7-49CE-863E-A69E743FAD9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4699AB-F5AF-4E3E-ACF2-20912D1DFB8F}" type="datetimeFigureOut">
              <a:rPr lang="pt-BR"/>
              <a:pPr>
                <a:defRPr/>
              </a:pPr>
              <a:t>24/11/2015</a:t>
            </a:fld>
            <a:endParaRPr lang="pt-BR"/>
          </a:p>
        </p:txBody>
      </p:sp>
      <p:sp>
        <p:nvSpPr>
          <p:cNvPr id="5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2227A5-D7D7-47E3-B137-20C8CA20767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14EF15-3561-4C8F-A3BF-743DB53D0C64}" type="datetimeFigureOut">
              <a:rPr lang="pt-BR"/>
              <a:pPr>
                <a:defRPr/>
              </a:pPr>
              <a:t>24/11/2015</a:t>
            </a:fld>
            <a:endParaRPr lang="pt-BR"/>
          </a:p>
        </p:txBody>
      </p:sp>
      <p:sp>
        <p:nvSpPr>
          <p:cNvPr id="5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EDFBAD-EBE1-4E50-A906-E7A84496BC2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CA472BC-25B5-48DA-A6FF-B27A111EAB66}" type="datetimeFigureOut">
              <a:rPr lang="pt-BR"/>
              <a:pPr>
                <a:defRPr/>
              </a:pPr>
              <a:t>24/11/2015</a:t>
            </a:fld>
            <a:endParaRPr lang="pt-BR"/>
          </a:p>
        </p:txBody>
      </p:sp>
      <p:sp>
        <p:nvSpPr>
          <p:cNvPr id="5" name="Espaço Reservado para Número de Slide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59B6D91-4A98-47C6-9EC9-CE03C8F0DD3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6" name="Espaço Reservado para Rodapé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tângulo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tângulo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tângulo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Retângulo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Elipse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" name="Elipse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6" name="Elipse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Elipse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Elipse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20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A026A3-E1E6-4C53-A1FC-FD1A77D7D236}" type="datetimeFigureOut">
              <a:rPr lang="pt-BR"/>
              <a:pPr>
                <a:defRPr/>
              </a:pPr>
              <a:t>24/11/2015</a:t>
            </a:fld>
            <a:endParaRPr lang="pt-BR"/>
          </a:p>
        </p:txBody>
      </p:sp>
      <p:sp>
        <p:nvSpPr>
          <p:cNvPr id="21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2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54A633-1B59-44D1-B20B-44C67557DDB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B0A87A-68D1-4EC4-AE9F-026B559C9B5F}" type="datetimeFigureOut">
              <a:rPr lang="pt-BR"/>
              <a:pPr>
                <a:defRPr/>
              </a:pPr>
              <a:t>24/11/2015</a:t>
            </a:fld>
            <a:endParaRPr lang="pt-BR"/>
          </a:p>
        </p:txBody>
      </p:sp>
      <p:sp>
        <p:nvSpPr>
          <p:cNvPr id="6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4F0A41-EF57-4E7A-A370-A53BB2F5D81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7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439E5-345F-44D9-9A37-F1075FA5398A}" type="datetimeFigureOut">
              <a:rPr lang="pt-BR"/>
              <a:pPr>
                <a:defRPr/>
              </a:pPr>
              <a:t>24/11/2015</a:t>
            </a:fld>
            <a:endParaRPr lang="pt-BR"/>
          </a:p>
        </p:txBody>
      </p:sp>
      <p:sp>
        <p:nvSpPr>
          <p:cNvPr id="8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5EBC7-211C-49BB-A055-AA2B70ACC3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AE201D3-AC29-4C59-A52F-5D8539528199}" type="datetimeFigureOut">
              <a:rPr lang="pt-BR"/>
              <a:pPr>
                <a:defRPr/>
              </a:pPr>
              <a:t>24/11/2015</a:t>
            </a:fld>
            <a:endParaRPr lang="pt-BR"/>
          </a:p>
        </p:txBody>
      </p:sp>
      <p:sp>
        <p:nvSpPr>
          <p:cNvPr id="4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826DD98-9D33-4DC8-98E9-5F70694064E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5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CB418-3E4C-4FEC-BF55-40AC4C89D4B9}" type="datetimeFigureOut">
              <a:rPr lang="pt-BR"/>
              <a:pPr>
                <a:defRPr/>
              </a:pPr>
              <a:t>24/11/2015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F4C229-9F3F-4B55-9E05-56329D9F7D5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ector reto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Conector reto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Retângulo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Elipse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2" name="Espaço Reservado para Data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2642983-7B00-48E3-805F-40AF964986C2}" type="datetimeFigureOut">
              <a:rPr lang="pt-BR"/>
              <a:pPr>
                <a:defRPr/>
              </a:pPr>
              <a:t>24/11/2015</a:t>
            </a:fld>
            <a:endParaRPr lang="pt-BR"/>
          </a:p>
        </p:txBody>
      </p:sp>
      <p:sp>
        <p:nvSpPr>
          <p:cNvPr id="13" name="Espaço Reservado para Número de Slide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62A6A3B-7EA7-42D1-9979-4E5D2C9026D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4" name="Espaço Reservado para Rodapé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ector reto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Elipse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Retângulo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12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D077D06-F805-4434-86BD-C10D8A77383B}" type="datetimeFigureOut">
              <a:rPr lang="pt-BR"/>
              <a:pPr>
                <a:defRPr/>
              </a:pPr>
              <a:t>24/11/2015</a:t>
            </a:fld>
            <a:endParaRPr lang="pt-BR"/>
          </a:p>
        </p:txBody>
      </p:sp>
      <p:sp>
        <p:nvSpPr>
          <p:cNvPr id="13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78FF811-5CD7-4D32-BFFE-8B6643C708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4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028" name="Espaço Reservado para Texto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DCD8B72E-0501-4097-B76A-A61BC3E6BAF7}" type="datetimeFigureOut">
              <a:rPr lang="pt-BR"/>
              <a:pPr>
                <a:defRPr/>
              </a:pPr>
              <a:t>24/11/2015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Elipse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2406745-D4C1-4412-878D-3459230E101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78" r:id="rId4"/>
    <p:sldLayoutId id="2147483679" r:id="rId5"/>
    <p:sldLayoutId id="2147483686" r:id="rId6"/>
    <p:sldLayoutId id="2147483680" r:id="rId7"/>
    <p:sldLayoutId id="2147483687" r:id="rId8"/>
    <p:sldLayoutId id="2147483688" r:id="rId9"/>
    <p:sldLayoutId id="2147483681" r:id="rId10"/>
    <p:sldLayoutId id="2147483682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fontAlgn="base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fontAlgn="base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fontAlgn="base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857250" y="3143250"/>
            <a:ext cx="7358063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Comitê de Enfrentamento da Violência e de Defesa dos Direitos Sexuais de Crianças e Adolescentes de Mato Grosso do Sul (COMCEX/MS)</a:t>
            </a:r>
            <a:endParaRPr lang="pt-BR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602" name="Imagem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857232"/>
            <a:ext cx="3357586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00034" y="285729"/>
            <a:ext cx="8143932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buFont typeface="Arial" pitchFamily="34" charset="0"/>
              <a:buChar char="•"/>
              <a:tabLst>
                <a:tab pos="457200" algn="l"/>
              </a:tabLst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Participação, como palestrantes, na capacitação sobre a temática do 18 de Maio, destinada a crianças e adolescentes</a:t>
            </a: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assistidas nos Projetos</a:t>
            </a: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dos CRAS Rosa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Adri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e CRAS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Los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Angeles em Campo Grande-MS.</a:t>
            </a:r>
          </a:p>
          <a:p>
            <a:pPr lvl="0" algn="just">
              <a:buFont typeface="Arial" pitchFamily="34" charset="0"/>
              <a:buChar char="•"/>
              <a:tabLst>
                <a:tab pos="457200" algn="l"/>
              </a:tabLst>
            </a:pPr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Arial" pitchFamily="34" charset="0"/>
              <a:buChar char="•"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Participação na sensibilização sobre a temática feita pela Associação Movimento Mãe Águia com famílias da comunidade Cidade de Deus II e com os guardas municipais de Campo Grande</a:t>
            </a: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Sede da Guarda Municipal.</a:t>
            </a:r>
          </a:p>
          <a:p>
            <a:pPr lvl="0" algn="just">
              <a:buFont typeface="Arial" pitchFamily="34" charset="0"/>
              <a:buChar char="•"/>
            </a:pPr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Arial" pitchFamily="34" charset="0"/>
              <a:buChar char="•"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Participação na exposição sobre a temática, realizada pela Associação Movimento Mãe Águia, na Câmara Municipal de Vereadores de Campo Grande,</a:t>
            </a: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destinada à</a:t>
            </a: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rede de proteção, acadêmicos e famílias.</a:t>
            </a:r>
          </a:p>
          <a:p>
            <a:pPr lvl="0" algn="just">
              <a:buFont typeface="Arial" pitchFamily="34" charset="0"/>
              <a:buChar char="•"/>
            </a:pPr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Arial" pitchFamily="34" charset="0"/>
              <a:buChar char="•"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Participação na sensibilização e nas atividades educativas realizadas, sobre a temática, para as crianças e adolescentes atendidos na Instituição Recanto da Criança.</a:t>
            </a:r>
          </a:p>
          <a:p>
            <a:pPr lvl="0" algn="just"/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Arial" pitchFamily="34" charset="0"/>
              <a:buChar char="•"/>
              <a:tabLst>
                <a:tab pos="457200" algn="l"/>
              </a:tabLst>
            </a:pPr>
            <a:r>
              <a:rPr lang="pt-B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Participação na mobilização teatral realizada pelo Grupo Avalanche Missões Urbanas na Av. Afonso Pena entre as ruas 14 de Julho e 13 de Maio, referente à temática.</a:t>
            </a:r>
          </a:p>
          <a:p>
            <a:pPr lvl="0" algn="just">
              <a:tabLst>
                <a:tab pos="457200" algn="l"/>
              </a:tabLst>
            </a:pPr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hangingPunct="0">
              <a:buFontTx/>
              <a:buChar char="•"/>
              <a:tabLst>
                <a:tab pos="457200" algn="l"/>
              </a:tabLst>
            </a:pPr>
            <a:r>
              <a:rPr lang="pt-B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Realização de panfletagem e sensibilização em parceria com a Secretaria Municipal de Assistência Social de Campo Grande na Av. Afonso Pena, entre as ruas 14 e Julho e 13 de Maio.</a:t>
            </a:r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pt-BR" dirty="0" smtClean="0"/>
          </a:p>
          <a:p>
            <a:pPr lvl="0" algn="just" eaLnBrk="0" hangingPunct="0">
              <a:buFontTx/>
              <a:buChar char="•"/>
              <a:tabLst>
                <a:tab pos="457200" algn="l"/>
              </a:tabLst>
            </a:pPr>
            <a:endParaRPr lang="pt-BR" dirty="0" smtClean="0">
              <a:ea typeface="Times New Roman" pitchFamily="18" charset="0"/>
              <a:cs typeface="Times New Roman" pitchFamily="18" charset="0"/>
            </a:endParaRPr>
          </a:p>
          <a:p>
            <a:pPr lvl="0" algn="just" eaLnBrk="0" hangingPunct="0">
              <a:buFontTx/>
              <a:buChar char="•"/>
              <a:tabLst>
                <a:tab pos="457200" algn="l"/>
              </a:tabLst>
            </a:pPr>
            <a:endParaRPr lang="pt-BR" dirty="0" smtClean="0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714348" y="0"/>
            <a:ext cx="8143932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Orientação e sensibilização sobre a temática, em parceria com a Comissão Intersetorial,</a:t>
            </a:r>
            <a:r>
              <a:rPr kumimoji="0" lang="pt-B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SEDESC e PMCG</a:t>
            </a:r>
            <a:r>
              <a:rPr kumimoji="0" lang="pt-B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</a:t>
            </a: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junto a passageiros no embarque e desembarque e transeuntes do Terminal Rodoviário de Campo Grande e do Aeroporto Internacional de Campo Grande.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Participação junto com o Comitê Nacional nas atividades da Caravana Siga Bem, desenvolvidas com crianças e adolescentes no Parque da Cidade de Brasília e da Carreata na Esplanada.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Realização da Audiência Pública: “Prevenção à Violência Sexual de Crianças e Adolescentes na Rede de Ensino”, em parceria com a Comissão Intersetorial e a Câmara Municipal de Vereadores de Campo Grande, destinada a Rede de Proteção e Conselhos de Educação.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Realização de Palestra Educativa em parceria com a Comissão Intersetorial, sobre a Prevenção ao Abuso e Exploração Sexual, junto aos adolescentes do Instituto Municipal de Campo Grande e da Seleta Sociedade Caritativa e Humanitária,</a:t>
            </a:r>
            <a:r>
              <a:rPr kumimoji="0" lang="pt-B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no Auditório da SGI no Parque dos Poderes.</a:t>
            </a: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Realização, em parceria com a Comissão Intersetorial, nos dias 25 e 26 de junho de 2014 do II Seminário Estadual de Enfrentamento da Violência Sexual Contra Crianças e Adolescentes: Seminário de Atualização do Plano Estadual de Enfrentamento à Violência Sexual de Crianças e Adolescentes no Estado de Mato Grosso do Sul e de eleição da Coordenação Colegiada do COMCEX/MS 2014/2017. </a:t>
            </a: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714348" y="357166"/>
            <a:ext cx="7643866" cy="5863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Arial" pitchFamily="34" charset="0"/>
              <a:buChar char="•"/>
              <a:tabLst>
                <a:tab pos="457200" algn="l"/>
              </a:tabLst>
            </a:pPr>
            <a:r>
              <a:rPr lang="pt-BR" sz="1700" b="1" dirty="0" smtClean="0">
                <a:latin typeface="+mn-lt"/>
                <a:ea typeface="Times New Roman" pitchFamily="18" charset="0"/>
                <a:cs typeface="Arial" pitchFamily="34" charset="0"/>
              </a:rPr>
              <a:t>Campanha </a:t>
            </a:r>
            <a:r>
              <a:rPr lang="pt-BR" sz="1700" b="1" dirty="0" smtClean="0">
                <a:latin typeface="+mn-lt"/>
                <a:ea typeface="Times New Roman" pitchFamily="18" charset="0"/>
                <a:cs typeface="Times New Roman" pitchFamily="18" charset="0"/>
              </a:rPr>
              <a:t>6 de Outubro – Dia Estadual de Enfrentamento ao Abuso e à Exploração Sexual de Crianças e Adolescentes 2014:</a:t>
            </a:r>
          </a:p>
          <a:p>
            <a:pPr lvl="0" algn="just">
              <a:tabLst>
                <a:tab pos="457200" algn="l"/>
              </a:tabLst>
            </a:pPr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hangingPunct="0">
              <a:buFontTx/>
              <a:buChar char="•"/>
              <a:tabLst>
                <a:tab pos="457200" algn="l"/>
              </a:tabLst>
            </a:pPr>
            <a:r>
              <a:rPr lang="pt-B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Realização junto com a Comissão Intersetorial de Enfrentamento à Violência Sexual de Crianças e Adolescentes do Estado de Mato Grosso do Sul em parceria com a Secretaria de Estado de Educação de Mato Grosso do Sul do II Concurso Estudantil de Paródias “Muitas Vozes Contra a Violência”, dia 27 de outubro de 2014, no Centro de Convenções Arquiteto Rubens Gil de Camillo, evento</a:t>
            </a:r>
            <a:r>
              <a:rPr lang="pt-BR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pt-B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direcionado aos alunos das escolas estaduais de Mato Grosso do Sul.</a:t>
            </a:r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buFontTx/>
              <a:buChar char="•"/>
              <a:tabLst>
                <a:tab pos="457200" algn="l"/>
              </a:tabLst>
            </a:pPr>
            <a:endParaRPr lang="pt-BR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 eaLnBrk="0" hangingPunct="0">
              <a:buFontTx/>
              <a:buChar char="•"/>
              <a:tabLst>
                <a:tab pos="457200" algn="l"/>
              </a:tabLst>
            </a:pPr>
            <a:r>
              <a:rPr lang="pt-B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Participação nas sensibilizações feitas pelo Movimento Mãe Águia, em referência ao 6 de Outubro com: os acadêmicos do Serviço Social da Anhanguera - MACE, os acadêmicos de Serviço Social da UNIDERP- Ceará, os pacientes da UBSF Mário Covas na Associação Horizonte no Jardim Canguru,as</a:t>
            </a:r>
            <a:r>
              <a:rPr lang="pt-BR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pt-B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famílias do Centro de Integração da Criança e do adolescente (CICA).</a:t>
            </a:r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hangingPunct="0">
              <a:buFontTx/>
              <a:buChar char="•"/>
              <a:tabLst>
                <a:tab pos="457200" algn="l"/>
              </a:tabLst>
            </a:pPr>
            <a:endParaRPr lang="pt-BR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 eaLnBrk="0" hangingPunct="0">
              <a:buFontTx/>
              <a:buChar char="•"/>
              <a:tabLst>
                <a:tab pos="457200" algn="l"/>
              </a:tabLst>
            </a:pPr>
            <a:r>
              <a:rPr lang="pt-B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Participação no </a:t>
            </a:r>
            <a:r>
              <a:rPr lang="pt-BR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Seminário Prevenção da Exploração Sexual de Crianças e Adolescentes no Contexto do Turismo realizado pela FUNDTUR/MS, no Museu da Imagem e do Som – MIS, em Campo grande MS,</a:t>
            </a:r>
            <a:r>
              <a:rPr lang="pt-BR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pt-B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evento destinado a</a:t>
            </a:r>
            <a:r>
              <a:rPr lang="pt-BR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pt-B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rede de serviços envolvidos com a temática.</a:t>
            </a:r>
          </a:p>
          <a:p>
            <a:pPr lvl="0" eaLnBrk="0" hangingPunct="0">
              <a:buFontTx/>
              <a:buChar char="•"/>
              <a:tabLst>
                <a:tab pos="457200" algn="l"/>
              </a:tabLst>
            </a:pPr>
            <a:endParaRPr lang="pt-BR" sz="1700" dirty="0" smtClean="0">
              <a:latin typeface="+mn-lt"/>
            </a:endParaRP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785786" y="428604"/>
            <a:ext cx="750099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eaLnBrk="0" hangingPunct="0">
              <a:buFontTx/>
              <a:buChar char="•"/>
              <a:tabLst>
                <a:tab pos="457200" algn="l"/>
              </a:tabLst>
            </a:pPr>
            <a:r>
              <a:rPr lang="pt-B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Participação na </a:t>
            </a:r>
            <a:r>
              <a:rPr lang="pt-BR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Caravana Siga Bem Criança – Divulgação do Disque 100, no</a:t>
            </a:r>
            <a:r>
              <a:rPr lang="pt-BR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pt-B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Posto Kátia </a:t>
            </a:r>
            <a:r>
              <a:rPr lang="pt-BR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Locatelli</a:t>
            </a:r>
            <a:r>
              <a:rPr lang="pt-B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Rodovia BR 163 km 460,5 Zona Rural, e no Posto </a:t>
            </a:r>
            <a:r>
              <a:rPr lang="pt-BR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Caravagio</a:t>
            </a:r>
            <a:r>
              <a:rPr lang="pt-B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Locatelli</a:t>
            </a:r>
            <a:r>
              <a:rPr lang="pt-B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Rodovia BR 11,5 s/n Anel Viário, com ações em referência a 6 de Outubro, junto a motoristas, caminhoneiros e donos de frotas da região.</a:t>
            </a:r>
          </a:p>
          <a:p>
            <a:pPr lvl="0" algn="just" eaLnBrk="0" hangingPunct="0">
              <a:buFontTx/>
              <a:buChar char="•"/>
              <a:tabLst>
                <a:tab pos="457200" algn="l"/>
              </a:tabLst>
            </a:pPr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hangingPunct="0">
              <a:buFontTx/>
              <a:buChar char="•"/>
              <a:tabLst>
                <a:tab pos="457200" algn="l"/>
              </a:tabLst>
            </a:pPr>
            <a:r>
              <a:rPr lang="pt-B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Divulgação na mídia, spot e entrevistas relativas às ações realizadas.   </a:t>
            </a:r>
            <a:endParaRPr lang="pt-BR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62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  <a:t>Ações Desenvolvidas </a:t>
            </a:r>
            <a:r>
              <a:rPr lang="pt-BR" b="1" i="1" dirty="0" smtClean="0">
                <a:solidFill>
                  <a:schemeClr val="bg2">
                    <a:lumMod val="25000"/>
                  </a:schemeClr>
                </a:solidFill>
              </a:rPr>
              <a:t>Gestão 2014-2017</a:t>
            </a:r>
            <a:endParaRPr lang="pt-BR" dirty="0" smtClean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9219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285875"/>
            <a:ext cx="8229600" cy="5572125"/>
          </a:xfrm>
        </p:spPr>
        <p:txBody>
          <a:bodyPr>
            <a:normAutofit/>
          </a:bodyPr>
          <a:lstStyle/>
          <a:p>
            <a:r>
              <a:rPr lang="pt-BR" sz="2000" b="1" dirty="0" smtClean="0">
                <a:latin typeface="Times New Roman" pitchFamily="18" charset="0"/>
                <a:cs typeface="Times New Roman" pitchFamily="18" charset="0"/>
              </a:rPr>
              <a:t>Especificamente em 2015</a:t>
            </a:r>
            <a:endParaRPr lang="pt-BR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Realização do Colóquio “Conceitos de Exploração Sexual de Crianças e Adolescentes”, discussão dos</a:t>
            </a:r>
            <a:r>
              <a:rPr lang="pt-BR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resultados da pesquisa: Exploração sexual de crianças e adolescentes, a relação com a BR 163 e as possibilidades de enfrentamento - representação da rede de garantia de direitos. Evento que buscou mostrar e discutir as diversas realidades da exploração sexual de meninos e meninas em Mato Grosso do Sul.</a:t>
            </a:r>
          </a:p>
          <a:p>
            <a:pPr algn="just"/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Apresentação da pesquisa “Exploração Sexual de Crianças e Adolescentes, a relação com a BR 163 e as possibilidades de enfrentamento, parceria COMCEX/MS e FUNDTUR, no Encontro da Rede de Garantia dos Direitos das Crianças e dos Adolescentes realizado no município de Gabriel do Oeste.</a:t>
            </a:r>
          </a:p>
          <a:p>
            <a:pPr lvl="0" algn="just"/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Participação na Audiência Pública CCR MS Via, realizada na Câmara Municipal de Campo Grande, com objetivo de buscar parcerias e apresentar a Pesquisa BR 163.</a:t>
            </a:r>
          </a:p>
          <a:p>
            <a:endParaRPr lang="pt-BR" sz="1800" dirty="0" smtClean="0"/>
          </a:p>
          <a:p>
            <a:pPr lvl="0"/>
            <a:endParaRPr lang="pt-BR" sz="1800" dirty="0" smtClean="0"/>
          </a:p>
          <a:p>
            <a:endParaRPr lang="pt-BR" sz="1800" dirty="0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642910" y="571480"/>
            <a:ext cx="7929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1009624" y="652442"/>
            <a:ext cx="750099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buFont typeface="Arial" pitchFamily="34" charset="0"/>
              <a:buChar char="•"/>
            </a:pP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Visitação de conscientização</a:t>
            </a:r>
            <a:r>
              <a:rPr lang="pt-BR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em parceria, COMCEX/MS, FUNDTUR e SEDESC à taxistas e os meios de hospedagens da capital, com apoio da Associação Brasileira da Indústria de Hotéis (ABIH), nos entorno dos terminais rodoviários (antigo e atual) e Aeroporto Internacional de Campo Grande.</a:t>
            </a:r>
            <a:r>
              <a:rPr lang="pt-BR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 algn="just"/>
            <a:endParaRPr lang="pt-BR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Arial" pitchFamily="34" charset="0"/>
              <a:buChar char="•"/>
            </a:pP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Orientação e sensibilização realizadas em parceria, COMCEX/MS e Associação Movimento Mãe Águia de Combate à Violência Sexual Cometida contra Crianças e Adolescentes: CRAS Canguru, Escola de Mães – Associação de Moradores Vila Santo Eugênio, UBSF Paulo Coelho Machado, Associação de Amparo à Família – </a:t>
            </a:r>
            <a:r>
              <a:rPr lang="pt-BR" sz="2000" dirty="0" err="1" smtClean="0">
                <a:latin typeface="Times New Roman" pitchFamily="18" charset="0"/>
                <a:cs typeface="Times New Roman" pitchFamily="18" charset="0"/>
              </a:rPr>
              <a:t>Jd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. Bálsamo, UBSF Mário Covas – Jardim Mário Covas, CRAS Rosa </a:t>
            </a:r>
            <a:r>
              <a:rPr lang="pt-BR" sz="2000" dirty="0" err="1" smtClean="0">
                <a:latin typeface="Times New Roman" pitchFamily="18" charset="0"/>
                <a:cs typeface="Times New Roman" pitchFamily="18" charset="0"/>
              </a:rPr>
              <a:t>Adri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 – Dom Antonio Barbosa, Associação Horizonte - </a:t>
            </a:r>
            <a:r>
              <a:rPr lang="pt-BR" sz="2000" dirty="0" err="1" smtClean="0">
                <a:latin typeface="Times New Roman" pitchFamily="18" charset="0"/>
                <a:cs typeface="Times New Roman" pitchFamily="18" charset="0"/>
              </a:rPr>
              <a:t>Jd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. Canguru, UBSF Mário Covas, CRAS Canguru, UBSF Cidade Morena, Escola de Mães – Associação de Moradores da Vila Santo Eugênio.</a:t>
            </a:r>
          </a:p>
          <a:p>
            <a:pPr lvl="0" algn="just"/>
            <a:endParaRPr lang="pt-BR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Arial" pitchFamily="34" charset="0"/>
              <a:buChar char="•"/>
            </a:pP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Exposição da Campanha 18 de Maio em outdoor e busdoor, em pontos estratégicos de Campo Grande, parceria COMCEX/MS e Procuradoria Geral do Ministério Público do Estado.</a:t>
            </a:r>
            <a:endParaRPr lang="pt-BR" sz="2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857224" y="357166"/>
            <a:ext cx="750099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Realização de Nota de Repudio ao caso da rede de exploração sexual de adolescentes veiculada pela mídia de Campo Grande envolvendo políticos e expolíticos. Referendada pela Procuradoria Especial da Mulher da Câmara Municipal.</a:t>
            </a:r>
          </a:p>
          <a:p>
            <a:pPr algn="just"/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Participação na elaboração e na Audiência Pública “Crianças e Adolescentes São de Todos Nós” – Procuradoria Especial da Mulher/ Câmara Municipal de Campo Grande.</a:t>
            </a:r>
          </a:p>
          <a:p>
            <a:pPr algn="just">
              <a:buFont typeface="Arial" pitchFamily="34" charset="0"/>
              <a:buChar char="•"/>
            </a:pPr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Participação em reunião com a Arquidiocese de Campo Grande, para tratar das Ações a serem desenvolvidas nos dias 3 e 4 de outubro na Cidade Vida (Cidade do Natal) em referencia a Campanha da Fraternidade 2015: Fraternidade Igreja e Sociedade.</a:t>
            </a:r>
          </a:p>
          <a:p>
            <a:pPr algn="just"/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Contato com o Balanço Geral/MS nos Bairros da TV MS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Recod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para garantir participação do COMCEX/MS na ação de orientação ao público da Etapa VII – Região do Anhanduzinho – Aero rancho, dia 21 de maio de 2016.</a:t>
            </a:r>
          </a:p>
          <a:p>
            <a:pPr algn="just">
              <a:buFont typeface="Arial" pitchFamily="34" charset="0"/>
              <a:buChar char="•"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Participação na IX Conferência Estadual dos Direitos da Criança e do Adolescente – 9ª COMCRIANÇA.</a:t>
            </a:r>
          </a:p>
          <a:p>
            <a:pPr algn="just">
              <a:buFont typeface="Arial" pitchFamily="34" charset="0"/>
              <a:buChar char="•"/>
            </a:pPr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Participação do II Seminário Os Direitos Humanos e as Políticas Públicas em Mato Grosso do Sul, realizado na OAB.</a:t>
            </a:r>
          </a:p>
          <a:p>
            <a:pPr algn="just"/>
            <a:endParaRPr lang="pt-BR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714348" y="214290"/>
            <a:ext cx="7929618" cy="8125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Participação no II Seminário Os Direitos Humanos e as Políticas Públicas em Mato Grosso do Sul, realizado na OAB/MS, com a apresentação do COMCEX/MS e do Plano Estadual de Enfrentamento da Violência e de Defesa dos Direitos Sexuais de Crianças e Adolescentes de Mato Grosso do Sul.</a:t>
            </a: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Font typeface="Arial" pitchFamily="34" charset="0"/>
              <a:buChar char="•"/>
            </a:pPr>
            <a:endParaRPr lang="pt-BR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Realização da Campanha 18 de Maio – Dia Nacional de Combate ao Abuso e à Exploração Sexual de Crianças e Adolescentes 2015</a:t>
            </a:r>
          </a:p>
          <a:p>
            <a:pPr algn="just"/>
            <a:endParaRPr lang="pt-BR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Organização de agenda coletiva com diversas atividades em alusão ao Dia 18 de Maio.</a:t>
            </a:r>
          </a:p>
          <a:p>
            <a:pPr algn="just"/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Confecção de camisetas com a arte, em parceria com o Fórum de Trabalho Descente, de panfletos, em parceria com a Câmara Municipal, exposição de outdoors, em parceria com o Ministério Público Estadual. Busca de outras parcerias.</a:t>
            </a:r>
          </a:p>
          <a:p>
            <a:pPr algn="just"/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Apresentação da Pesquisa BR 163 na Audiência Pública CCR MS Via;</a:t>
            </a:r>
          </a:p>
          <a:p>
            <a:pPr algn="just">
              <a:buFont typeface="Arial" pitchFamily="34" charset="0"/>
              <a:buChar char="•"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Realização de  Palestras de Orientação e Sensibilização; BLITZ Educativa na Av. Afonso Pena com distribuição de panfletos.</a:t>
            </a:r>
          </a:p>
          <a:p>
            <a:pPr algn="just">
              <a:buFont typeface="Arial" pitchFamily="34" charset="0"/>
              <a:buChar char="•"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Visita de conscientização e orientação nos CRAS,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USBs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, Associação de Moradores, Clube de Mães, ONGs, meios de hospedagens da capital e com os taxistas; </a:t>
            </a:r>
          </a:p>
          <a:p>
            <a:endParaRPr lang="pt-BR" dirty="0" smtClean="0"/>
          </a:p>
          <a:p>
            <a:endParaRPr lang="pt-BR" b="1" dirty="0" smtClean="0"/>
          </a:p>
          <a:p>
            <a:endParaRPr lang="pt-BR" dirty="0" smtClean="0"/>
          </a:p>
          <a:p>
            <a:endParaRPr lang="pt-BR" b="1" dirty="0" smtClean="0"/>
          </a:p>
          <a:p>
            <a:endParaRPr lang="pt-BR" b="1" dirty="0" smtClean="0"/>
          </a:p>
          <a:p>
            <a:endParaRPr lang="pt-BR" b="1" dirty="0" smtClean="0"/>
          </a:p>
          <a:p>
            <a:endParaRPr lang="pt-BR" dirty="0"/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500034" y="138896"/>
          <a:ext cx="8072494" cy="12245443"/>
        </p:xfrm>
        <a:graphic>
          <a:graphicData uri="http://schemas.openxmlformats.org/drawingml/2006/table">
            <a:tbl>
              <a:tblPr/>
              <a:tblGrid>
                <a:gridCol w="8072494"/>
              </a:tblGrid>
              <a:tr h="5786477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t-BR" sz="1800" b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lang="pt-B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Panfletagem e sensibilização no Aeroporto Internacional e no Terminal Rodoviário de Campo Grande; </a:t>
                      </a:r>
                    </a:p>
                    <a:p>
                      <a:pPr algn="just">
                        <a:buFont typeface="Arial" pitchFamily="34" charset="0"/>
                        <a:buNone/>
                      </a:pPr>
                      <a:endParaRPr lang="pt-BR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lang="pt-B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Envio da arte da campanha para os municípios do interior do Estado.</a:t>
                      </a:r>
                    </a:p>
                    <a:p>
                      <a:pPr algn="just">
                        <a:buFont typeface="Arial" pitchFamily="34" charset="0"/>
                        <a:buNone/>
                      </a:pPr>
                      <a:endParaRPr lang="pt-BR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buFont typeface="Arial" pitchFamily="34" charset="0"/>
                        <a:buNone/>
                      </a:pPr>
                      <a:r>
                        <a:rPr lang="pt-BR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Realização </a:t>
                      </a:r>
                      <a:r>
                        <a:rPr lang="pt-BR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da Campanha 6 de Outubro – Dia Estadual de Enfrentamento </a:t>
                      </a:r>
                      <a:r>
                        <a:rPr lang="pt-BR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ao Abuso e à Exploração Sexual </a:t>
                      </a:r>
                      <a:r>
                        <a:rPr lang="pt-BR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de Crianças e </a:t>
                      </a:r>
                      <a:r>
                        <a:rPr lang="pt-BR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Adolescentes 2015:</a:t>
                      </a:r>
                    </a:p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kumimoji="0" lang="pt-BR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Organização de agenda coletiva com diversas atividades em alusão ao Dia 6 de Outubro.</a:t>
                      </a:r>
                    </a:p>
                    <a:p>
                      <a:pPr algn="just">
                        <a:buFont typeface="Arial" pitchFamily="34" charset="0"/>
                        <a:buNone/>
                      </a:pPr>
                      <a:endParaRPr kumimoji="0" lang="pt-BR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kumimoji="0" lang="pt-BR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Envio da arte (parceria OMEP)</a:t>
                      </a:r>
                      <a:r>
                        <a:rPr kumimoji="0" lang="pt-BR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pt-BR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para os municípios do interior do estado;</a:t>
                      </a:r>
                    </a:p>
                    <a:p>
                      <a:pPr algn="just">
                        <a:buFont typeface="Arial" pitchFamily="34" charset="0"/>
                        <a:buNone/>
                      </a:pPr>
                      <a:endParaRPr kumimoji="0" lang="pt-BR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kumimoji="0" lang="pt-BR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Confecção de panfletos e outdoors, em parceria com a Câmara Municipal e o Ministério Público Estadual e OMEP/BR/CO. </a:t>
                      </a:r>
                    </a:p>
                    <a:p>
                      <a:pPr algn="just">
                        <a:buFont typeface="Arial" pitchFamily="34" charset="0"/>
                        <a:buNone/>
                      </a:pPr>
                      <a:endParaRPr kumimoji="0" lang="pt-BR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kumimoji="0" lang="pt-BR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Sensibilização/mobilização/panfletagem e distribuição de flores símbolo da campanha na Av. Afonso Pena, com Avenida 14 de Julho em Campo Grande/MS; </a:t>
                      </a:r>
                    </a:p>
                    <a:p>
                      <a:pPr algn="just">
                        <a:buFont typeface="Arial" pitchFamily="34" charset="0"/>
                        <a:buNone/>
                      </a:pPr>
                      <a:endParaRPr kumimoji="0" lang="pt-BR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kumimoji="0" lang="pt-BR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Oficina de prevenção, orientação e confecção de flores símbolo da campanha com  crianças e adolescentes do protagonismo juvenil do Movimento Mãe Águia; 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t-BR" sz="1200" b="1" dirty="0" smtClean="0"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t-B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535" marR="895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786477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t-B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535" marR="895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42910" y="428604"/>
            <a:ext cx="792961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Oficina de Prevenção e Orientação com Caminhoneiros de MS e Sindicato dos Taxistas, hotéis e motéis;</a:t>
            </a:r>
            <a:endParaRPr lang="pt-BR" sz="2000" b="1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/>
            <a:endParaRPr lang="pt-BR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Palestra de sensibilização e mobilização com alunos do 6º, 7º e 8º anos, feita por palestrante do protagonismo juvenil do COMCEX/MS na Escola Estadual Neyde Sueli.</a:t>
            </a:r>
          </a:p>
          <a:p>
            <a:pPr algn="just"/>
            <a:endParaRPr lang="pt-BR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 Exposição da campanha em outdoors em pontos centrais da capital; </a:t>
            </a:r>
          </a:p>
          <a:p>
            <a:pPr algn="just">
              <a:buFont typeface="Arial" pitchFamily="34" charset="0"/>
              <a:buChar char="•"/>
            </a:pP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Palestra sobre a temática no Centro de Convivência e Fortalecimento de Vínculos de Água Clara MS.</a:t>
            </a:r>
          </a:p>
          <a:p>
            <a:pPr algn="just"/>
            <a:endParaRPr lang="pt-BR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Exposição da campanha em outdoors eletrônicos nos sites das Secretarias Estaduais de MS.</a:t>
            </a:r>
          </a:p>
          <a:p>
            <a:pPr algn="just"/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Font typeface="Arial" pitchFamily="34" charset="0"/>
              <a:buChar char="•"/>
            </a:pP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Divulgação da Campanha junto ao Sindicato dos Caminhoneiros e do Sindicato dos Taxistas. </a:t>
            </a:r>
            <a:endParaRPr lang="pt-BR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57188"/>
            <a:ext cx="7467600" cy="785796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t-BR" sz="4000" b="1" dirty="0" smtClean="0">
                <a:solidFill>
                  <a:schemeClr val="bg2">
                    <a:lumMod val="25000"/>
                  </a:schemeClr>
                </a:solidFill>
              </a:rPr>
              <a:t>COMCEX/MS</a:t>
            </a:r>
            <a:endParaRPr lang="pt-BR" sz="4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214422"/>
            <a:ext cx="7467600" cy="5643578"/>
          </a:xfrm>
        </p:spPr>
        <p:txBody>
          <a:bodyPr>
            <a:normAutofit fontScale="25000" lnSpcReduction="20000"/>
          </a:bodyPr>
          <a:lstStyle/>
          <a:p>
            <a:pPr marL="274320" indent="-27432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pt-BR" b="1" dirty="0" smtClean="0"/>
              <a:t>	</a:t>
            </a:r>
            <a:r>
              <a:rPr lang="pt-BR" sz="9600" dirty="0" smtClean="0">
                <a:latin typeface="Times New Roman" pitchFamily="18" charset="0"/>
                <a:cs typeface="Times New Roman" pitchFamily="18" charset="0"/>
              </a:rPr>
              <a:t>O Comitê de Enfrentamento da Violência e de Defesa dos Direitos Sexuais de Crianças e Adolescentes de Mato Grosso do Sul (COMCEX/MS), é a instância estadual desta temática, em consonância com Conselho Estadual dos Direitos da Criança e do Adolescente (CEDCA/MS), e ponto focal do Comitê Nacional de Enfrentamento da Violência Sexual de Crianças e Adolescentes, tendo caráter consultivo, propositivo e </a:t>
            </a:r>
            <a:r>
              <a:rPr lang="pt-BR" sz="9600" dirty="0" err="1" smtClean="0">
                <a:latin typeface="Times New Roman" pitchFamily="18" charset="0"/>
                <a:cs typeface="Times New Roman" pitchFamily="18" charset="0"/>
              </a:rPr>
              <a:t>mobilizador</a:t>
            </a:r>
            <a:r>
              <a:rPr lang="pt-BR" sz="9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pt-BR" sz="9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pt-BR" sz="9600" b="1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r>
              <a:rPr lang="pt-BR" sz="96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pt-BR" sz="9600" dirty="0" smtClean="0">
                <a:latin typeface="Times New Roman" pitchFamily="18" charset="0"/>
                <a:cs typeface="Times New Roman" pitchFamily="18" charset="0"/>
              </a:rPr>
              <a:t>A missão do COMCEX/MS é formular estratégias de enfrentamento à violência sexual, de defesa dos direitos sexuais de crianças e adolescentes de acordo com as diretrizes nacionais e internacionais; elaborar e atualizar o Plano Estadual de Enfrentamento da Violência e de Defesa dos Direitos Sexuais de Crianças e Adolescentes, realizar seu monitoramento e articular as diferentes ações para sua efetivação.</a:t>
            </a:r>
          </a:p>
          <a:p>
            <a:pPr marL="274320" indent="-274320" algn="just" fontAlgn="auto">
              <a:spcAft>
                <a:spcPts val="0"/>
              </a:spcAft>
              <a:buFont typeface="Wingdings"/>
              <a:buNone/>
              <a:defRPr/>
            </a:pPr>
            <a:endParaRPr lang="pt-BR" sz="7200" b="1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endParaRPr lang="pt-BR" sz="4500" b="1" dirty="0" smtClean="0"/>
          </a:p>
          <a:p>
            <a:pPr marL="274320" indent="-27432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pt-BR" sz="4500" b="1" dirty="0" smtClean="0"/>
              <a:t>	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pt-BR" dirty="0"/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sz="36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Avanços</a:t>
            </a:r>
            <a:endParaRPr lang="pt-BR" sz="3600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357298"/>
            <a:ext cx="7467600" cy="5500702"/>
          </a:xfrm>
        </p:spPr>
        <p:txBody>
          <a:bodyPr rtlCol="0">
            <a:normAutofit fontScale="92500" lnSpcReduction="20000"/>
          </a:bodyPr>
          <a:lstStyle/>
          <a:p>
            <a:pPr marL="274320" indent="-27432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Fortalecimento da participação de cada segmento da composição do COMCEX.</a:t>
            </a:r>
          </a:p>
          <a:p>
            <a:pPr marL="274320" indent="-27432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Eleição da nova Coordenação Colegiada 2014-2017.</a:t>
            </a:r>
          </a:p>
          <a:p>
            <a:pPr marL="274320" indent="-27432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Atualização do Plano Estadual de Enfrentamento da Violência e de Defesa dos Direitos Sexuais de Crianças e Adolescentes.</a:t>
            </a:r>
          </a:p>
          <a:p>
            <a:pPr marL="274320" indent="-27432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Engajamento da Coordenação Colegiada em sua atuação junto ao Comitê;</a:t>
            </a:r>
          </a:p>
          <a:p>
            <a:pPr marL="274320" indent="-27432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Disponibilidade pela SEDHAST de espaço físico e apoio administrativo para organizar e direcionar as ações. </a:t>
            </a:r>
          </a:p>
          <a:p>
            <a:pPr marL="274320" indent="-27432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Atualização dos Conceitos de Exploração Sexual Contra Crianças e Adolescentes. </a:t>
            </a:r>
          </a:p>
          <a:p>
            <a:pPr marL="274320" indent="-27432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Consolidação das ações, através de parcerias com organizações governamentais e não-governamentais, objetivando a sensibilização da sociedade como um todo no que tange ao enfrentamento da violência e defesa dos direitos sexuais de crianças e adolescentes, inserindo o tema como foco principal e centro das atenções.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011237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sz="36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Impacto Social</a:t>
            </a:r>
            <a:endParaRPr lang="pt-BR" sz="3600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357313"/>
            <a:ext cx="8229600" cy="4768850"/>
          </a:xfrm>
        </p:spPr>
        <p:txBody>
          <a:bodyPr rtlCol="0">
            <a:normAutofit/>
          </a:bodyPr>
          <a:lstStyle/>
          <a:p>
            <a:pPr marL="274320" indent="-27432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Sensibilização e mobilização de Gestores públicos e sociedade civil. </a:t>
            </a: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pt-B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Participação em Seminários, Capacitações, Encontros, Congressos e outras atividades que o COMCEX for convidado a participar.</a:t>
            </a:r>
          </a:p>
          <a:p>
            <a:pPr marL="274320" indent="-27432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Desafio</a:t>
            </a:r>
            <a:r>
              <a:rPr lang="pt-BR" sz="28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274320" indent="-27432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274320" indent="-274320" algn="just" fontAlgn="auto">
              <a:spcAft>
                <a:spcPts val="0"/>
              </a:spcAft>
              <a:defRPr/>
            </a:pP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Ampliar a abrangência das campanhas, principalmente nos municípios do interior do Estado.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54175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t-BR" sz="1400" b="1" dirty="0" smtClean="0"/>
              <a:t/>
            </a:r>
            <a:br>
              <a:rPr lang="pt-BR" sz="1400" b="1" dirty="0" smtClean="0"/>
            </a:br>
            <a:r>
              <a:rPr lang="pt-BR" sz="1400" b="1" dirty="0" smtClean="0"/>
              <a:t/>
            </a:r>
            <a:br>
              <a:rPr lang="pt-BR" sz="1400" b="1" dirty="0" smtClean="0"/>
            </a:br>
            <a:r>
              <a:rPr lang="pt-BR" sz="1400" b="1" dirty="0" smtClean="0"/>
              <a:t/>
            </a:r>
            <a:br>
              <a:rPr lang="pt-BR" sz="1400" b="1" dirty="0" smtClean="0"/>
            </a:br>
            <a:r>
              <a:rPr lang="pt-BR" sz="1400" b="1" dirty="0" smtClean="0"/>
              <a:t>Comitê de Enfrentamento da Violência e de Defesa dos Direitos Sexuais de Crianças e Adolescentes de Mato Grosso do Sul</a:t>
            </a:r>
            <a:endParaRPr lang="pt-BR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2143115"/>
            <a:ext cx="7467600" cy="4714885"/>
          </a:xfrm>
        </p:spPr>
        <p:txBody>
          <a:bodyPr rtlCol="0">
            <a:normAutofit fontScale="92500" lnSpcReduction="20000"/>
          </a:bodyPr>
          <a:lstStyle/>
          <a:p>
            <a:pPr marL="274320" indent="-274320"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BR" sz="26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pt-BR" sz="26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pt-BR" sz="2600" b="1" dirty="0" smtClean="0">
                <a:latin typeface="Times New Roman" pitchFamily="18" charset="0"/>
                <a:cs typeface="Times New Roman" pitchFamily="18" charset="0"/>
              </a:rPr>
              <a:t> PLANO ESTADUAL DE ENFRENTAMENTO DA VIOLÊNCIA E DE DEFESA DOS DIREITOS SEXUAIS DE CRIANÇAS E ADOLESCENTES DE MATO GROSSO DO SUL 2014</a:t>
            </a:r>
          </a:p>
          <a:p>
            <a:pPr algn="ctr">
              <a:buNone/>
            </a:pPr>
            <a:endParaRPr lang="pt-BR" sz="2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pt-BR" sz="2600" dirty="0" smtClean="0">
                <a:latin typeface="Times New Roman" pitchFamily="18" charset="0"/>
                <a:cs typeface="Times New Roman" pitchFamily="18" charset="0"/>
              </a:rPr>
              <a:t>	A grande missão e desafio foi, e é formular as estratégias de enfrentamento à violência sexual, e de defesa dos direitos sexuais de crianças e adolescentes, em consonância com as diretrizes internacionais e nacionais. Realizar o monitoramento e a articulação de diferentes ações para a efetivação do Plano, assim como seu monitoramento e articulação com os diversos atores para a sua efetivação.</a:t>
            </a:r>
          </a:p>
          <a:p>
            <a:pPr algn="ctr">
              <a:buNone/>
            </a:pPr>
            <a:endParaRPr lang="pt-BR" dirty="0" smtClean="0"/>
          </a:p>
          <a:p>
            <a:pPr marL="274320" indent="-274320"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 smtClean="0"/>
          </a:p>
        </p:txBody>
      </p:sp>
      <p:pic>
        <p:nvPicPr>
          <p:cNvPr id="4" name="Imagem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8926" y="273592"/>
            <a:ext cx="2928958" cy="1226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ELABORAÇÃO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lvl="0" indent="449263" algn="just">
              <a:spcBef>
                <a:spcPct val="0"/>
              </a:spcBef>
              <a:buClrTx/>
              <a:buSzTx/>
              <a:buNone/>
            </a:pPr>
            <a:endParaRPr lang="pt-PT" sz="1700" dirty="0" smtClean="0">
              <a:ea typeface="Times New Roman" pitchFamily="18" charset="0"/>
              <a:cs typeface="Arial" pitchFamily="34" charset="0"/>
            </a:endParaRPr>
          </a:p>
          <a:p>
            <a:pPr marL="0" lvl="0" indent="449263" algn="just">
              <a:spcBef>
                <a:spcPct val="0"/>
              </a:spcBef>
              <a:buClrTx/>
              <a:buSzTx/>
              <a:buNone/>
            </a:pPr>
            <a:r>
              <a:rPr lang="pt-PT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 Plano Estadual foi elaborado a partir das discussões realizadas no </a:t>
            </a:r>
            <a:r>
              <a:rPr lang="pt-BR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II Seminário de Atualização do Plano Estadual de Enfrentamento à Violência e Exploração Sexual de Crianças e Adolescentes de Mato Grosso do Sul, realizado nos dias 25 e 26 de Junho de 2014 em Campo Grande.</a:t>
            </a:r>
            <a:r>
              <a:rPr lang="pt-PT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pt-BR" sz="20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449263" algn="just" eaLnBrk="0" hangingPunct="0">
              <a:spcBef>
                <a:spcPct val="0"/>
              </a:spcBef>
              <a:buClrTx/>
              <a:buSzTx/>
              <a:buNone/>
            </a:pPr>
            <a:endParaRPr lang="pt-BR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449263" algn="just" eaLnBrk="0" hangingPunct="0">
              <a:spcBef>
                <a:spcPct val="0"/>
              </a:spcBef>
              <a:buClrTx/>
              <a:buSzTx/>
              <a:buNone/>
            </a:pP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O Seminário teve como referência os marcos legais da Constituição Federal de 1988, o Estatuto da Criança e do Adolescente, o Plano Nacional de Enfrentamento à Violência Sexual de Crianças e Adolescentes, considerando também a realidade local apresentadas através das pesquisas científicas do COMCEX/MS e IBISS/CO, FIOCRUZ, e O Movimento Mãe Águia contribuindo no Enfrentamento da Violência Sexual Cometida Contra Crianças e Adolescentes.</a:t>
            </a:r>
            <a:endParaRPr lang="pt-BR" sz="2000" b="1" u="sng" dirty="0" smtClean="0">
              <a:latin typeface="Times New Roman" pitchFamily="18" charset="0"/>
              <a:cs typeface="Times New Roman" pitchFamily="18" charset="0"/>
            </a:endParaRPr>
          </a:p>
          <a:p>
            <a:endParaRPr lang="pt-BR" dirty="0"/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71472" y="428604"/>
            <a:ext cx="800105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571472" y="785794"/>
            <a:ext cx="8072494" cy="62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Participaram do evento 140 pessoas, oriundas de 51 Municípios do Estado, representando os seguintes segmentos: </a:t>
            </a: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sz="24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Conselho Estadual dos Direitos da Criança e do Adolescente, Conselhos Municipais dos Direitos da Criança e do Adolescente; Organizações Governamentais</a:t>
            </a:r>
            <a:r>
              <a:rPr kumimoji="0" lang="pt-BR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pt-B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de âmbito Federal e Estadual; Organizações da sociedade civil com atuação na temática; Adolescentes e jovens inseridos em Organizações; Universidades públicas e privadas; Organizações Sindicais e de categorias profissionais; Ministério Público Estadual; Colegiados Municipais de Enfrentamento da Violência e Defesa dos Direitos Sexuais de Crianças e Adolescentes de Mato Grosso do Sul; Grupos organizados de comunidades tradicionais.</a:t>
            </a: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z="3200" dirty="0" smtClean="0"/>
              <a:t> </a:t>
            </a:r>
            <a:br>
              <a:rPr lang="pt-BR" sz="3200" dirty="0" smtClean="0"/>
            </a:br>
            <a:endParaRPr lang="pt-BR" sz="32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928802"/>
            <a:ext cx="7467600" cy="4545023"/>
          </a:xfrm>
        </p:spPr>
        <p:txBody>
          <a:bodyPr rtlCol="0">
            <a:normAutofit lnSpcReduction="10000"/>
          </a:bodyPr>
          <a:lstStyle/>
          <a:p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Com o objetivo de atualizar o Plano Estadual foram realizadas 06 (seis) Oficinas Temáticas simultâneas, discutindo-se os seguintes eixos: </a:t>
            </a:r>
          </a:p>
          <a:p>
            <a:pPr>
              <a:buNone/>
            </a:pPr>
            <a:endParaRPr lang="pt-BR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Prevenção; </a:t>
            </a:r>
          </a:p>
          <a:p>
            <a:pPr lvl="0"/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Atenção; </a:t>
            </a:r>
          </a:p>
          <a:p>
            <a:pPr lvl="0"/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Defesa e Responsabilização; </a:t>
            </a:r>
          </a:p>
          <a:p>
            <a:pPr lvl="0"/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Protagonismo Juvenil; </a:t>
            </a:r>
          </a:p>
          <a:p>
            <a:pPr lvl="0"/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Estudos e Pesquisas; </a:t>
            </a:r>
          </a:p>
          <a:p>
            <a:pPr lvl="0"/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Comunicação e Mobilização.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pt-BR" dirty="0" smtClean="0"/>
          </a:p>
        </p:txBody>
      </p:sp>
      <p:sp>
        <p:nvSpPr>
          <p:cNvPr id="5" name="CaixaDeTexto 4"/>
          <p:cNvSpPr txBox="1"/>
          <p:nvPr/>
        </p:nvSpPr>
        <p:spPr>
          <a:xfrm>
            <a:off x="785786" y="214290"/>
            <a:ext cx="77867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latin typeface="Times New Roman" pitchFamily="18" charset="0"/>
                <a:cs typeface="Times New Roman" pitchFamily="18" charset="0"/>
              </a:rPr>
              <a:t>Eixos Estratégicos do Plano Estadual de Enfrentamento à Violência e Exploração Sexual de Crianças e Adolescentes de Mato Grosso do Sul</a:t>
            </a:r>
            <a:endParaRPr lang="pt-B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082660"/>
          </a:xfrm>
        </p:spPr>
        <p:txBody>
          <a:bodyPr>
            <a:normAutofit fontScale="90000"/>
          </a:bodyPr>
          <a:lstStyle/>
          <a:p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sz="3100" b="1" dirty="0" smtClean="0">
                <a:latin typeface="Times New Roman" pitchFamily="18" charset="0"/>
                <a:cs typeface="Times New Roman" pitchFamily="18" charset="0"/>
              </a:rPr>
              <a:t> EIXO Prevenção </a:t>
            </a:r>
            <a:endParaRPr lang="pt-BR" sz="3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643050"/>
            <a:ext cx="7467600" cy="4830902"/>
          </a:xfrm>
        </p:spPr>
        <p:txBody>
          <a:bodyPr/>
          <a:lstStyle/>
          <a:p>
            <a:pPr>
              <a:buNone/>
            </a:pPr>
            <a:r>
              <a:rPr lang="pt-BR" dirty="0" smtClean="0"/>
              <a:t>	</a:t>
            </a:r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OBJETIVO:</a:t>
            </a:r>
          </a:p>
          <a:p>
            <a:pPr algn="just">
              <a:buNone/>
            </a:pPr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	Fortalecer as ações de proteção integral às crianças adolescentes e familiares nos aspectos sócio cultural e econômico por meio da sensibilização da população e toda a rede de enfrentamento à violência, abuso e exploração sexual da criança e adolescente.</a:t>
            </a:r>
          </a:p>
          <a:p>
            <a:pPr>
              <a:buNone/>
            </a:pPr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>
              <a:buNone/>
            </a:pPr>
            <a:endParaRPr lang="pt-BR" dirty="0"/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652434" y="438128"/>
            <a:ext cx="8429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428595" y="214290"/>
          <a:ext cx="8453519" cy="6643710"/>
        </p:xfrm>
        <a:graphic>
          <a:graphicData uri="http://schemas.openxmlformats.org/drawingml/2006/table">
            <a:tbl>
              <a:tblPr/>
              <a:tblGrid>
                <a:gridCol w="285753"/>
                <a:gridCol w="5424080"/>
                <a:gridCol w="1334766"/>
                <a:gridCol w="1408920"/>
              </a:tblGrid>
              <a:tr h="389182">
                <a:tc>
                  <a:txBody>
                    <a:bodyPr/>
                    <a:lstStyle/>
                    <a:p>
                      <a:pPr marL="90170" algn="just">
                        <a:spcAft>
                          <a:spcPts val="0"/>
                        </a:spcAft>
                      </a:pPr>
                      <a:endParaRPr lang="pt-BR" sz="1200" dirty="0">
                        <a:latin typeface="Times New Roman"/>
                        <a:ea typeface="Times New Roman"/>
                      </a:endParaRPr>
                    </a:p>
                  </a:txBody>
                  <a:tcPr marL="24092" marR="24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spcAft>
                          <a:spcPts val="0"/>
                        </a:spcAft>
                      </a:pPr>
                      <a:r>
                        <a:rPr lang="pt-BR" sz="1200" dirty="0">
                          <a:latin typeface="Arial"/>
                          <a:ea typeface="Times New Roman"/>
                        </a:rPr>
                        <a:t>Ações</a:t>
                      </a:r>
                      <a:endParaRPr lang="pt-BR" sz="1200" dirty="0">
                        <a:latin typeface="Times New Roman"/>
                        <a:ea typeface="Times New Roman"/>
                      </a:endParaRPr>
                    </a:p>
                  </a:txBody>
                  <a:tcPr marL="24092" marR="24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algn="just">
                        <a:spcAft>
                          <a:spcPts val="0"/>
                        </a:spcAft>
                      </a:pPr>
                      <a:r>
                        <a:rPr lang="pt-BR" sz="1200" dirty="0">
                          <a:latin typeface="Arial"/>
                          <a:ea typeface="Times New Roman"/>
                        </a:rPr>
                        <a:t>Órgão responsável</a:t>
                      </a:r>
                      <a:endParaRPr lang="pt-BR" sz="1200" dirty="0">
                        <a:latin typeface="Times New Roman"/>
                        <a:ea typeface="Times New Roman"/>
                      </a:endParaRPr>
                    </a:p>
                  </a:txBody>
                  <a:tcPr marL="24092" marR="24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algn="just">
                        <a:spcAft>
                          <a:spcPts val="0"/>
                        </a:spcAft>
                      </a:pPr>
                      <a:r>
                        <a:rPr lang="pt-BR" sz="1200" dirty="0">
                          <a:latin typeface="Arial"/>
                          <a:ea typeface="Times New Roman"/>
                        </a:rPr>
                        <a:t>Parcerias</a:t>
                      </a:r>
                      <a:endParaRPr lang="pt-BR" sz="1200" dirty="0">
                        <a:latin typeface="Times New Roman"/>
                        <a:ea typeface="Times New Roman"/>
                      </a:endParaRPr>
                    </a:p>
                  </a:txBody>
                  <a:tcPr marL="24092" marR="24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54528">
                <a:tc>
                  <a:txBody>
                    <a:bodyPr/>
                    <a:lstStyle/>
                    <a:p>
                      <a:pPr marL="90170" algn="just">
                        <a:spcAft>
                          <a:spcPts val="0"/>
                        </a:spcAft>
                      </a:pPr>
                      <a:endParaRPr lang="pt-BR" sz="1100" dirty="0">
                        <a:latin typeface="+mn-lt"/>
                        <a:ea typeface="Times New Roman"/>
                      </a:endParaRPr>
                    </a:p>
                  </a:txBody>
                  <a:tcPr marL="24092" marR="24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5255" algn="just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Assegurar por intermédio de Resolução instituída pelo Conselho Estadual dos Direitos da Criança e do Adolescente – CEDCA a criação de Comissões Permanentes de Prevenção contra abuso e exploração sexual de crianças e adolescentes que serão formadas pelos </a:t>
                      </a:r>
                      <a:r>
                        <a:rPr lang="pt-BR" sz="1200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CMDCA’s</a:t>
                      </a:r>
                      <a:r>
                        <a:rPr lang="pt-BR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</a:t>
                      </a:r>
                    </a:p>
                    <a:p>
                      <a:pPr marL="135255" algn="just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</a:p>
                    <a:p>
                      <a:pPr marL="135255" algn="just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Assegurar capacitação Continuada, monitoramento e avaliações das Comissões Municipais de Prevenção contra abuso e exploração sexual de crianças e adolescentes.</a:t>
                      </a:r>
                    </a:p>
                    <a:p>
                      <a:pPr marL="135255" algn="just">
                        <a:spcAft>
                          <a:spcPts val="0"/>
                        </a:spcAft>
                      </a:pPr>
                      <a:endParaRPr lang="pt-BR" sz="12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35255" algn="just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Elaborar material pedagógico especifico com   distribuição para os municípios trabalharem as ações em rede ( Cartilha, </a:t>
                      </a:r>
                      <a:r>
                        <a:rPr lang="pt-BR" sz="1200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folder’s</a:t>
                      </a:r>
                      <a:r>
                        <a:rPr lang="pt-BR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mídias educativas, e outros);  </a:t>
                      </a:r>
                    </a:p>
                    <a:p>
                      <a:pPr marL="135255" algn="just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</a:p>
                    <a:p>
                      <a:pPr marL="135255" algn="just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Realizar o controle permanente das ações de prevenção e enfrentamento por meio dos conselhos de direitos e tutelares e das comissões de enfrentamento, garantindo a execução e sucesso dessas ações; </a:t>
                      </a:r>
                    </a:p>
                    <a:p>
                      <a:pPr marL="135255" algn="just">
                        <a:spcAft>
                          <a:spcPts val="0"/>
                        </a:spcAft>
                      </a:pPr>
                      <a:endParaRPr lang="pt-BR" sz="12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35255" algn="just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Sensibilizar a sociedade em geral e capacitar os profissionais das áreas da educação, saúde e assistência social quanto aos riscos do abuso e/ou da exploração sexual facilitados pelo uso das ferramentas de Tecnologias da Informação e da Comunicação (</a:t>
                      </a:r>
                      <a:r>
                        <a:rPr lang="pt-BR" sz="1200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TICs</a:t>
                      </a:r>
                      <a:r>
                        <a:rPr lang="pt-BR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), potencializando as formas do uso seguro dessas ferramentas</a:t>
                      </a:r>
                      <a:r>
                        <a:rPr lang="pt-BR" sz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  <a:endParaRPr lang="pt-BR" sz="12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35255" algn="just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pt-BR" sz="12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35255" algn="just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Prevenção ao tráfico de Crianças e Adolescentes para fins de exploração sexual.</a:t>
                      </a:r>
                    </a:p>
                    <a:p>
                      <a:pPr marL="135255" algn="just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</a:p>
                    <a:p>
                      <a:pPr marL="135255" algn="just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Garantia da implementação de políticas públicas desenvolvidas </a:t>
                      </a:r>
                      <a:r>
                        <a:rPr lang="pt-BR" sz="12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intersetorialmente</a:t>
                      </a:r>
                      <a:r>
                        <a:rPr lang="pt-BR" sz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na promoção dos direitos sexuais e na prevenção do abuso e/ou exploração sexual de crianças e adolescentes no contexto do turismo, priorizando a orientação e a formação de agentes públicos e profissionais da iniciativa privada ou de organizações de trabalhadores direta ou indiretamente vinculados à cadeia produtiva do turismo, aos megaeventos e às grandes obras de desenvolvimento.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</a:p>
                    <a:p>
                      <a:pPr marL="135255" algn="just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Elaboração Códigos de Conduta do Turismo, comprometendo o </a:t>
                      </a:r>
                      <a:r>
                        <a:rPr lang="pt-BR" sz="12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</a:t>
                      </a:r>
                      <a:r>
                        <a:rPr lang="pt-BR" sz="1200" i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rade</a:t>
                      </a:r>
                      <a:r>
                        <a:rPr lang="pt-BR" sz="1200" i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turístico </a:t>
                      </a:r>
                      <a:r>
                        <a:rPr lang="pt-BR" sz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nas ações de enfrentamento ao abuso e/ou exploração sexual de crianças e adolescentes e responsabilidade social.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pt-BR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4092" marR="24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5255" algn="just">
                        <a:spcAft>
                          <a:spcPts val="0"/>
                        </a:spcAft>
                      </a:pPr>
                      <a:endParaRPr lang="pt-BR" sz="12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35255" algn="just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lang="pt-BR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r>
                        <a:rPr kumimoji="0" lang="pt-BR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Tendo como orientador o CEDCA MS e COMCEX MS, dando base/suporte as peculiaridade de cada município através do CMDCA.</a:t>
                      </a:r>
                    </a:p>
                    <a:p>
                      <a:r>
                        <a:rPr kumimoji="0" lang="pt-BR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kumimoji="0" lang="pt-BR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kumimoji="0" lang="pt-BR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kumimoji="0" lang="pt-BR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CEDCA / COMCEX – MS / CMDCA.</a:t>
                      </a:r>
                    </a:p>
                    <a:p>
                      <a:r>
                        <a:rPr kumimoji="0" lang="pt-BR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kumimoji="0" lang="pt-BR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kumimoji="0" lang="pt-BR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kumimoji="0" lang="pt-BR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kumimoji="0" lang="pt-BR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CEDCA MS / COMCEX MS / SETAS /COMISSÃO INTERSETORIAL E PARCEIROS .</a:t>
                      </a:r>
                    </a:p>
                    <a:p>
                      <a:r>
                        <a:rPr kumimoji="0" lang="pt-BR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kumimoji="0" lang="pt-BR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Conselhos de Direitos / SETAS / COMCEX MS.</a:t>
                      </a:r>
                      <a:endParaRPr lang="pt-BR" sz="12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pt-BR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4092" marR="24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5255" algn="just">
                        <a:spcAft>
                          <a:spcPts val="0"/>
                        </a:spcAft>
                      </a:pPr>
                      <a:r>
                        <a:rPr kumimoji="0" lang="pt-BR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Soc. Civil / as 3 esferas de governo</a:t>
                      </a:r>
                      <a:endParaRPr lang="pt-BR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4092" marR="24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   EIXO ATENDIMENTO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   OBJETIVO</a:t>
            </a:r>
          </a:p>
          <a:p>
            <a:pPr algn="just">
              <a:buNone/>
            </a:pPr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   Garantir de forma articulada a atenção integral  às crianças e adolescentes em situações de violência sexual, respeitando as diversidades.</a:t>
            </a:r>
            <a:endParaRPr lang="pt-BR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/>
        </p:nvGraphicFramePr>
        <p:xfrm>
          <a:off x="357159" y="285728"/>
          <a:ext cx="8572560" cy="6223670"/>
        </p:xfrm>
        <a:graphic>
          <a:graphicData uri="http://schemas.openxmlformats.org/drawingml/2006/table">
            <a:tbl>
              <a:tblPr/>
              <a:tblGrid>
                <a:gridCol w="357189"/>
                <a:gridCol w="5433049"/>
                <a:gridCol w="1353562"/>
                <a:gridCol w="1428760"/>
              </a:tblGrid>
              <a:tr h="500066">
                <a:tc>
                  <a:txBody>
                    <a:bodyPr/>
                    <a:lstStyle/>
                    <a:p>
                      <a:pPr marL="90170" algn="just">
                        <a:spcAft>
                          <a:spcPts val="0"/>
                        </a:spcAft>
                      </a:pPr>
                      <a:endParaRPr lang="pt-BR" sz="1200" dirty="0">
                        <a:latin typeface="Times New Roman"/>
                        <a:ea typeface="Times New Roman"/>
                      </a:endParaRPr>
                    </a:p>
                  </a:txBody>
                  <a:tcPr marL="24092" marR="24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spcAft>
                          <a:spcPts val="0"/>
                        </a:spcAft>
                      </a:pPr>
                      <a:r>
                        <a:rPr lang="pt-BR" sz="1200" dirty="0">
                          <a:latin typeface="Arial"/>
                          <a:ea typeface="Times New Roman"/>
                        </a:rPr>
                        <a:t>Ações</a:t>
                      </a:r>
                      <a:endParaRPr lang="pt-BR" sz="1200" dirty="0">
                        <a:latin typeface="Times New Roman"/>
                        <a:ea typeface="Times New Roman"/>
                      </a:endParaRPr>
                    </a:p>
                  </a:txBody>
                  <a:tcPr marL="24092" marR="24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algn="just">
                        <a:spcAft>
                          <a:spcPts val="0"/>
                        </a:spcAft>
                      </a:pPr>
                      <a:r>
                        <a:rPr lang="pt-BR" sz="1200">
                          <a:latin typeface="Arial"/>
                          <a:ea typeface="Times New Roman"/>
                        </a:rPr>
                        <a:t>Órgão responsável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24092" marR="24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algn="just">
                        <a:spcAft>
                          <a:spcPts val="0"/>
                        </a:spcAft>
                      </a:pPr>
                      <a:r>
                        <a:rPr lang="pt-BR" sz="1200" dirty="0">
                          <a:latin typeface="Arial"/>
                          <a:ea typeface="Times New Roman"/>
                        </a:rPr>
                        <a:t>Parcerias</a:t>
                      </a:r>
                      <a:endParaRPr lang="pt-BR" sz="1200" dirty="0">
                        <a:latin typeface="Times New Roman"/>
                        <a:ea typeface="Times New Roman"/>
                      </a:endParaRPr>
                    </a:p>
                  </a:txBody>
                  <a:tcPr marL="24092" marR="24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23604">
                <a:tc>
                  <a:txBody>
                    <a:bodyPr/>
                    <a:lstStyle/>
                    <a:p>
                      <a:pPr marL="90170" algn="just">
                        <a:spcAft>
                          <a:spcPts val="0"/>
                        </a:spcAft>
                      </a:pPr>
                      <a:endParaRPr lang="pt-BR" sz="1100" dirty="0">
                        <a:latin typeface="+mn-lt"/>
                        <a:ea typeface="Times New Roman"/>
                      </a:endParaRPr>
                    </a:p>
                  </a:txBody>
                  <a:tcPr marL="24092" marR="24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algn="just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pt-BR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Desenvolver o processo educativo na modalidade de educação permanente, contemplando a responsabilidade compartilhada, monitoramento e acompanhamento (avaliação);</a:t>
                      </a:r>
                    </a:p>
                    <a:p>
                      <a:pPr marL="90170" algn="just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pt-BR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Fomentar um processo de discussão sobre a diversidade sexual, gênero, raça, pessoa com deficiência, entre outros;</a:t>
                      </a:r>
                    </a:p>
                    <a:p>
                      <a:pPr marL="90170" algn="just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pt-BR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Proporcionar a troca de experiência das ações desenvolvidas entre os municípios (intercâmbio);</a:t>
                      </a:r>
                    </a:p>
                    <a:p>
                      <a:pPr marL="90170" algn="just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pt-BR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Implantar/implementar a Notificação Compulsória de Violência nos serviços de saúde e na rede de atendimento à criança e ao adolescente;</a:t>
                      </a:r>
                    </a:p>
                    <a:p>
                      <a:pPr marL="90170" algn="just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pt-BR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Efetivar a capacitação permanente da equipe técnica da rede de atendimento, </a:t>
                      </a:r>
                    </a:p>
                    <a:p>
                      <a:pPr marL="90170" algn="just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pt-BR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Promover a implantação/implementação dos atendimentos à saúde, assistência social, educação, justiça e demais serviços;</a:t>
                      </a:r>
                    </a:p>
                    <a:p>
                      <a:pPr marL="90170" algn="just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pt-BR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Reativar o serviço especializado de atenção psicossocial às crianças e adolescentes vítimas de violência – CAPS Pós Trauma no município de Campo Grande;</a:t>
                      </a:r>
                    </a:p>
                    <a:p>
                      <a:pPr marL="90170" algn="just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pt-BR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Implantar e implementar serviço especializado na saúde de atenção psicossocial às crianças e adolescentes vitimas de violência – nos demais municípios do Estado, contemplando o atendimento aos autores;</a:t>
                      </a:r>
                    </a:p>
                    <a:p>
                      <a:pPr marL="90170" algn="just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pt-BR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Inserir e/ou ampliar o quadro de profissionais (psicólogo e assistente social) nos serviços especializados e de atenção básica de saúde e da assistência social, na equipe dos Conselhos Tutelar, delegacias especializadas e/ou demais delegacias;</a:t>
                      </a:r>
                    </a:p>
                    <a:p>
                      <a:pPr marL="90170" algn="just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pt-BR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Criar/Ampliar a rede de CRAS, CREAS e Conselhos Tutelares nos municípios; </a:t>
                      </a:r>
                    </a:p>
                    <a:p>
                      <a:pPr marL="90170" algn="just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pt-BR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Oferecer formação profissional para adolescentes em situação de violência sexual. </a:t>
                      </a:r>
                    </a:p>
                    <a:p>
                      <a:pPr marL="90170" algn="just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pt-BR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Garantir o atendimento psicossocial a crianças e adolescentes em situação de abuso e/ou exploração sexual e suas famílias, assegurando, quando necessário, acompanhamento na saúde mental, observada a pertinência da medida </a:t>
                      </a:r>
                      <a:r>
                        <a:rPr lang="pt-BR" sz="12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protetiva</a:t>
                      </a:r>
                      <a:r>
                        <a:rPr lang="pt-BR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respeitando as diversidades.</a:t>
                      </a:r>
                    </a:p>
                  </a:txBody>
                  <a:tcPr marL="24092" marR="24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Secretaria de Estado de Saúde</a:t>
                      </a:r>
                    </a:p>
                    <a:p>
                      <a:endParaRPr kumimoji="0" lang="pt-BR" sz="12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pt-BR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Governo do Estado / Secretarias</a:t>
                      </a:r>
                    </a:p>
                    <a:p>
                      <a:r>
                        <a:rPr kumimoji="0" lang="pt-BR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kumimoji="0" lang="pt-BR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Governo do Estado / Secretarias / Poder Judiciário;</a:t>
                      </a:r>
                    </a:p>
                    <a:p>
                      <a:endParaRPr kumimoji="0" lang="pt-BR" sz="12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pt-BR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PMCG / Secretaria Estadual e Municipal de Saúde;</a:t>
                      </a:r>
                    </a:p>
                    <a:p>
                      <a:endParaRPr kumimoji="0" lang="pt-BR" sz="12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pt-BR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Secretaria Estadual e Municipal de Saúde;</a:t>
                      </a:r>
                    </a:p>
                    <a:p>
                      <a:r>
                        <a:rPr kumimoji="0" lang="pt-BR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kumimoji="0" lang="pt-BR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Governo Estadual e Municipal</a:t>
                      </a:r>
                    </a:p>
                    <a:p>
                      <a:r>
                        <a:rPr kumimoji="0" lang="pt-BR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kumimoji="0" lang="pt-BR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Governo Federal, Estadual e Municipal</a:t>
                      </a:r>
                      <a:endParaRPr lang="pt-BR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4092" marR="24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Secretaria Municipal de Saúde / CMDCA / Conselho Tutelar / Ministério Público / COMCEX;</a:t>
                      </a:r>
                    </a:p>
                    <a:p>
                      <a:r>
                        <a:rPr kumimoji="0" lang="pt-BR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kumimoji="0" lang="pt-BR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Secretarias Municipal/ CMDCA / Conselho Tutelar / Ministério Público / COMCEX; </a:t>
                      </a:r>
                      <a:r>
                        <a:rPr kumimoji="0" lang="pt-BR" sz="12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ONG’s</a:t>
                      </a:r>
                      <a:r>
                        <a:rPr kumimoji="0" lang="pt-BR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;</a:t>
                      </a:r>
                    </a:p>
                    <a:p>
                      <a:r>
                        <a:rPr kumimoji="0" lang="pt-BR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kumimoji="0" lang="pt-BR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Secretarias Municipais, </a:t>
                      </a:r>
                      <a:r>
                        <a:rPr kumimoji="0" lang="pt-BR" sz="12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ONG’s</a:t>
                      </a:r>
                      <a:r>
                        <a:rPr kumimoji="0" lang="pt-BR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e outros parceiros locais;</a:t>
                      </a:r>
                    </a:p>
                    <a:p>
                      <a:r>
                        <a:rPr kumimoji="0" lang="pt-BR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kumimoji="0" lang="pt-BR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Conselho Municipal de Saúde, CMDCA e Ministério Público;</a:t>
                      </a:r>
                    </a:p>
                    <a:p>
                      <a:r>
                        <a:rPr kumimoji="0" lang="pt-BR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kumimoji="0" lang="pt-BR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Conselho Municipal de Saúde, CMDCA e Ministério Público;</a:t>
                      </a:r>
                    </a:p>
                    <a:p>
                      <a:r>
                        <a:rPr kumimoji="0" lang="pt-BR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pPr marL="90170" algn="just">
                        <a:spcAft>
                          <a:spcPts val="0"/>
                        </a:spcAft>
                      </a:pPr>
                      <a:endParaRPr lang="pt-BR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4092" marR="24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8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t-BR" sz="2400" b="1" dirty="0" smtClean="0"/>
              <a:t>compete AO COMCEX no âmbito de sua área de atuação conforme regimento interno</a:t>
            </a:r>
            <a:endParaRPr lang="pt-BR" sz="2400" b="1" dirty="0" smtClean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075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357313"/>
            <a:ext cx="8229600" cy="5000625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sz="1600" dirty="0" smtClean="0">
                <a:latin typeface="Times New Roman" pitchFamily="18" charset="0"/>
                <a:cs typeface="Times New Roman" pitchFamily="18" charset="0"/>
              </a:rPr>
              <a:t>Buscar parcerias para execução do Plano Estadual de Enfrentamento da Violência e de Defesa dos Direitos Sexuais de Crianças e Adolescentes; </a:t>
            </a:r>
          </a:p>
          <a:p>
            <a:pPr algn="just"/>
            <a:r>
              <a:rPr lang="pt-BR" sz="1600" dirty="0" smtClean="0">
                <a:latin typeface="Times New Roman" pitchFamily="18" charset="0"/>
                <a:cs typeface="Times New Roman" pitchFamily="18" charset="0"/>
              </a:rPr>
              <a:t>Convocar e organizar, em conjunto com o CEDCA/MS, o Encontro Estadual de Enfrentamento da Violência e de Defesa dos Direitos Sexuais de Crianças e Adolescentes;</a:t>
            </a:r>
          </a:p>
          <a:p>
            <a:pPr algn="just"/>
            <a:r>
              <a:rPr lang="pt-BR" sz="1600" dirty="0" smtClean="0">
                <a:latin typeface="Times New Roman" pitchFamily="18" charset="0"/>
                <a:cs typeface="Times New Roman" pitchFamily="18" charset="0"/>
              </a:rPr>
              <a:t>Promover as reuniões com as comissões municipais de Enfrentamento da Violência e de Defesa dos Direitos Sexuais de Crianças e Adolescentes;</a:t>
            </a:r>
          </a:p>
          <a:p>
            <a:pPr algn="just"/>
            <a:r>
              <a:rPr lang="pt-BR" sz="1600" dirty="0" smtClean="0">
                <a:latin typeface="Times New Roman" pitchFamily="18" charset="0"/>
                <a:cs typeface="Times New Roman" pitchFamily="18" charset="0"/>
              </a:rPr>
              <a:t>Aprovar a proposta do Plano Estadual e encaminhar aos órgãos competentes; </a:t>
            </a:r>
          </a:p>
          <a:p>
            <a:pPr algn="just"/>
            <a:r>
              <a:rPr lang="pt-BR" sz="1600" dirty="0" smtClean="0">
                <a:latin typeface="Times New Roman" pitchFamily="18" charset="0"/>
                <a:cs typeface="Times New Roman" pitchFamily="18" charset="0"/>
              </a:rPr>
              <a:t>Acompanhar, fomentar e monitorar a execução das atividades previstas no Plano Estadual.</a:t>
            </a:r>
          </a:p>
          <a:p>
            <a:pPr algn="just"/>
            <a:r>
              <a:rPr lang="pt-BR" sz="1600" dirty="0" smtClean="0">
                <a:latin typeface="Times New Roman" pitchFamily="18" charset="0"/>
                <a:cs typeface="Times New Roman" pitchFamily="18" charset="0"/>
              </a:rPr>
              <a:t>Indicar seus representantes para participarem de diferentes eventos e realizarem diligências; </a:t>
            </a:r>
          </a:p>
          <a:p>
            <a:pPr algn="just"/>
            <a:r>
              <a:rPr lang="pt-BR" sz="1600" dirty="0" smtClean="0">
                <a:latin typeface="Times New Roman" pitchFamily="18" charset="0"/>
                <a:cs typeface="Times New Roman" pitchFamily="18" charset="0"/>
              </a:rPr>
              <a:t>Articular-se com outros Comitês e Conselhos Estaduais e Municipais, instituições nacionais e estrangeiras, visando o intercâmbio e /ou às ações conjuntas;</a:t>
            </a:r>
          </a:p>
          <a:p>
            <a:pPr algn="just"/>
            <a:r>
              <a:rPr lang="pt-BR" sz="1600" dirty="0" smtClean="0">
                <a:latin typeface="Times New Roman" pitchFamily="18" charset="0"/>
                <a:cs typeface="Times New Roman" pitchFamily="18" charset="0"/>
              </a:rPr>
              <a:t>Apoiar os colegiados municipais de enfrentamento da violência e de defesa dos direitos sexuais de crianças e adolescentes;</a:t>
            </a:r>
          </a:p>
          <a:p>
            <a:pPr algn="just"/>
            <a:r>
              <a:rPr lang="pt-BR" sz="1600" dirty="0" smtClean="0">
                <a:latin typeface="Times New Roman" pitchFamily="18" charset="0"/>
                <a:cs typeface="Times New Roman" pitchFamily="18" charset="0"/>
              </a:rPr>
              <a:t>Requerer informações necessárias para tomada de decisão;</a:t>
            </a:r>
          </a:p>
          <a:p>
            <a:pPr algn="just"/>
            <a:r>
              <a:rPr lang="pt-BR" sz="1600" dirty="0" smtClean="0">
                <a:latin typeface="Times New Roman" pitchFamily="18" charset="0"/>
                <a:cs typeface="Times New Roman" pitchFamily="18" charset="0"/>
              </a:rPr>
              <a:t>Emitir pareceres e recomendações sobre os assuntos inerentes à sua temática, bem como aprovar publicações de material de divulgação.</a:t>
            </a:r>
          </a:p>
          <a:p>
            <a:pPr algn="just"/>
            <a:r>
              <a:rPr lang="pt-BR" sz="1600" dirty="0" smtClean="0">
                <a:latin typeface="Times New Roman" pitchFamily="18" charset="0"/>
                <a:cs typeface="Times New Roman" pitchFamily="18" charset="0"/>
              </a:rPr>
              <a:t>Realizar campanhas permanentes de enfrentamento da violência e de defesa dos direitos sexuais de crianças e adolescentes nos períodos do carnaval, 18 de maio e 06 de outubro.</a:t>
            </a:r>
          </a:p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endParaRPr lang="pt-BR" sz="1600" dirty="0" smtClean="0"/>
          </a:p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endParaRPr lang="pt-BR" sz="1600" dirty="0" smtClean="0"/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EIXO DEFESA E RESPONSABILIZAÇÃO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pt-BR" dirty="0" smtClean="0"/>
              <a:t>	</a:t>
            </a:r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OBJETIVO:</a:t>
            </a:r>
          </a:p>
          <a:p>
            <a:pPr algn="just">
              <a:buNone/>
            </a:pPr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	Assegurar o cumprimento da legislação e a defesa dos direitos de C e A em situação de violência sexual.</a:t>
            </a:r>
            <a:endParaRPr lang="pt-BR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/>
        </p:nvGraphicFramePr>
        <p:xfrm>
          <a:off x="214282" y="285728"/>
          <a:ext cx="8572560" cy="6572272"/>
        </p:xfrm>
        <a:graphic>
          <a:graphicData uri="http://schemas.openxmlformats.org/drawingml/2006/table">
            <a:tbl>
              <a:tblPr/>
              <a:tblGrid>
                <a:gridCol w="357189"/>
                <a:gridCol w="5286413"/>
                <a:gridCol w="1500198"/>
                <a:gridCol w="1428760"/>
              </a:tblGrid>
              <a:tr h="439938">
                <a:tc>
                  <a:txBody>
                    <a:bodyPr/>
                    <a:lstStyle/>
                    <a:p>
                      <a:pPr marL="90170" algn="just">
                        <a:spcAft>
                          <a:spcPts val="0"/>
                        </a:spcAft>
                      </a:pPr>
                      <a:endParaRPr lang="pt-BR" sz="1200" dirty="0">
                        <a:latin typeface="Times New Roman"/>
                        <a:ea typeface="Times New Roman"/>
                      </a:endParaRPr>
                    </a:p>
                  </a:txBody>
                  <a:tcPr marL="24092" marR="24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spcAft>
                          <a:spcPts val="0"/>
                        </a:spcAft>
                      </a:pPr>
                      <a:r>
                        <a:rPr lang="pt-BR" sz="1200" dirty="0">
                          <a:latin typeface="Arial"/>
                          <a:ea typeface="Times New Roman"/>
                        </a:rPr>
                        <a:t>Ações</a:t>
                      </a:r>
                      <a:endParaRPr lang="pt-BR" sz="1200" dirty="0">
                        <a:latin typeface="Times New Roman"/>
                        <a:ea typeface="Times New Roman"/>
                      </a:endParaRPr>
                    </a:p>
                  </a:txBody>
                  <a:tcPr marL="24092" marR="24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algn="just">
                        <a:spcAft>
                          <a:spcPts val="0"/>
                        </a:spcAft>
                      </a:pPr>
                      <a:r>
                        <a:rPr lang="pt-BR" sz="1200">
                          <a:latin typeface="Arial"/>
                          <a:ea typeface="Times New Roman"/>
                        </a:rPr>
                        <a:t>Órgão responsável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24092" marR="24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algn="just">
                        <a:spcAft>
                          <a:spcPts val="0"/>
                        </a:spcAft>
                      </a:pPr>
                      <a:r>
                        <a:rPr lang="pt-BR" sz="1200" dirty="0">
                          <a:latin typeface="Arial"/>
                          <a:ea typeface="Times New Roman"/>
                        </a:rPr>
                        <a:t>Parcerias</a:t>
                      </a:r>
                      <a:endParaRPr lang="pt-BR" sz="1200" dirty="0">
                        <a:latin typeface="Times New Roman"/>
                        <a:ea typeface="Times New Roman"/>
                      </a:endParaRPr>
                    </a:p>
                  </a:txBody>
                  <a:tcPr marL="24092" marR="24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32334">
                <a:tc>
                  <a:txBody>
                    <a:bodyPr/>
                    <a:lstStyle/>
                    <a:p>
                      <a:pPr marL="90170" algn="just">
                        <a:spcAft>
                          <a:spcPts val="0"/>
                        </a:spcAft>
                      </a:pPr>
                      <a:endParaRPr lang="pt-BR" sz="1100" dirty="0">
                        <a:latin typeface="+mn-lt"/>
                        <a:ea typeface="Times New Roman"/>
                      </a:endParaRPr>
                    </a:p>
                  </a:txBody>
                  <a:tcPr marL="24092" marR="24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Garantir a consignação de recursos orçamentários, (TJMS, PGJ, Procuradoria Geral da Defensoria Publica, PRF/MJ, PF/MJ, SEJUSP e setor relacionado à manutenção dos Conselhos Tutelares) para a formação continuada dos operadores do sistema de garantia de direitos; </a:t>
                      </a:r>
                    </a:p>
                    <a:p>
                      <a:r>
                        <a:rPr kumimoji="0" lang="pt-BR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kumimoji="0" lang="pt-BR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Garantir a consignação de recursos orçamentários, (TJMS, PGJ, Procuradoria Geral da Defensoria Publica, PRF/MJ, PF/MJ, SEJUSP e setor relacionado à manutenção dos Conselhos Tutelares) para a ampliação de recursos humanos;</a:t>
                      </a:r>
                    </a:p>
                    <a:p>
                      <a:endParaRPr kumimoji="0" lang="pt-BR" sz="12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pt-BR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Normatização no âmbito do TJ/MS da escuta humanizada da criança e do adolescente nos procedimentos que visem a sua proteção e a responsabilização de seus agressores, como instrumento imprescindível no processo judicial, bem como estratégia de reduzir a repetição de depoimento e a garantia do direto de não se manifestar;</a:t>
                      </a:r>
                    </a:p>
                    <a:p>
                      <a:r>
                        <a:rPr kumimoji="0" lang="pt-BR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kumimoji="0" lang="pt-BR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Promoção de fóruns de debates e audiências públicas para discussão, avaliação e aprimoramento da legislação pertinente, iniciando o primeiro em 2015 e consecutivamente, sempre que necessário ou no mínimo a cada 02 (dois) anos;</a:t>
                      </a:r>
                    </a:p>
                    <a:p>
                      <a:r>
                        <a:rPr kumimoji="0" lang="pt-BR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kumimoji="0" lang="pt-BR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Criação e organização de um Colégio Superior dos atores do Sistema de Garantias de Direitos com fins de deliberar protocolos, parâmetros e recomendações orientadoras para atendimento às crianças e adolescentes vitimas de violência, buscando garantir inclusive a participação de membros do Sistema de Justiça;</a:t>
                      </a:r>
                    </a:p>
                    <a:p>
                      <a:r>
                        <a:rPr kumimoji="0" lang="pt-BR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kumimoji="0" lang="pt-BR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Revisão, aprimoramento e debate do Plano Estadual a cada 02 (dois) anos, garantido no fundo estadual os recursos necessários para esta ação;</a:t>
                      </a:r>
                    </a:p>
                    <a:p>
                      <a:r>
                        <a:rPr kumimoji="0" lang="pt-BR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kumimoji="0" lang="pt-BR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Firmar protocolo de cooperação entre SETAS e municípios recomendando que a fiscalização e o monitoramento da Lei Estadual 3.953/2010 nos municípios seja realizado também pelo CEDCA/CMDCA</a:t>
                      </a:r>
                    </a:p>
                    <a:p>
                      <a:r>
                        <a:rPr kumimoji="0" lang="pt-BR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24092" marR="24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TJ/MS, PGJ, Procuradoria Geral da Defensoria Pública, PRF/MJ, PF/MJ, SEJUSP e Secretarias  Municipais de Administração;</a:t>
                      </a:r>
                    </a:p>
                    <a:p>
                      <a:r>
                        <a:rPr kumimoji="0" lang="pt-BR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kumimoji="0" lang="pt-BR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TJ/MS, PGJ, Procuradoria Geral da Defensoria Pública, PRF/MJ, PF/MJ, SEJUSP e Secretarias  Municipais de Administração;</a:t>
                      </a:r>
                    </a:p>
                    <a:p>
                      <a:r>
                        <a:rPr kumimoji="0" lang="pt-BR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kumimoji="0" lang="pt-BR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TJ/MS</a:t>
                      </a:r>
                    </a:p>
                    <a:p>
                      <a:r>
                        <a:rPr kumimoji="0" lang="pt-BR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kumimoji="0" lang="pt-BR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CEDCA</a:t>
                      </a:r>
                    </a:p>
                    <a:p>
                      <a:r>
                        <a:rPr kumimoji="0" lang="pt-BR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kumimoji="0" lang="pt-BR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CEDCA </a:t>
                      </a:r>
                    </a:p>
                    <a:p>
                      <a:r>
                        <a:rPr kumimoji="0" lang="pt-BR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kumimoji="0" lang="pt-BR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CEDCA e COMCEX</a:t>
                      </a:r>
                    </a:p>
                    <a:p>
                      <a:r>
                        <a:rPr kumimoji="0" lang="pt-BR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kumimoji="0" lang="pt-BR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SETAS, CEDCA, SEFAZ.</a:t>
                      </a:r>
                    </a:p>
                    <a:p>
                      <a:r>
                        <a:rPr kumimoji="0" lang="pt-BR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endParaRPr lang="pt-BR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4092" marR="24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COMCEX, CEDCA, CMDCA, OAB-MS, Comissão Estadual Intersetorial,  Conselhos Tutelares AL e Câmaras Municipais. </a:t>
                      </a:r>
                    </a:p>
                    <a:p>
                      <a:r>
                        <a:rPr kumimoji="0" lang="pt-BR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kumimoji="0" lang="pt-BR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COMCEX, CEDCA, CMDCA, OAB-MS, AL, Comissão Estadual Intersetorial e Câmaras Municipais</a:t>
                      </a:r>
                    </a:p>
                    <a:p>
                      <a:r>
                        <a:rPr kumimoji="0" lang="pt-BR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kumimoji="0" lang="pt-BR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CEDCA, Comissão Estadual Intersetorial, COMCEX, CRP – 14 e CRESS – 21ª REGIÃO.</a:t>
                      </a:r>
                    </a:p>
                    <a:p>
                      <a:endParaRPr kumimoji="0" lang="pt-BR" sz="12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pt-BR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TJ/MS, PGJ, Procuradoria Geral da Defensoria Pública, PRF/MJ, PF/MJ, SEJUSP, SETAS, OAB-MS, COMCEX,  CMDCA, Comissão Estadual Intersetorial, Conselhos Tutelares AL, Câmaras Municipais e Terceiro Setor . </a:t>
                      </a:r>
                    </a:p>
                    <a:p>
                      <a:pPr marL="90170" algn="just">
                        <a:spcAft>
                          <a:spcPts val="0"/>
                        </a:spcAft>
                      </a:pPr>
                      <a:endParaRPr lang="pt-BR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4092" marR="24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723872" y="438128"/>
            <a:ext cx="8143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285720" y="357166"/>
          <a:ext cx="8143932" cy="6252896"/>
        </p:xfrm>
        <a:graphic>
          <a:graphicData uri="http://schemas.openxmlformats.org/drawingml/2006/table">
            <a:tbl>
              <a:tblPr/>
              <a:tblGrid>
                <a:gridCol w="339330"/>
                <a:gridCol w="4589892"/>
                <a:gridCol w="1143008"/>
                <a:gridCol w="2071702"/>
              </a:tblGrid>
              <a:tr h="583616">
                <a:tc>
                  <a:txBody>
                    <a:bodyPr/>
                    <a:lstStyle/>
                    <a:p>
                      <a:pPr marL="90170" algn="just">
                        <a:spcAft>
                          <a:spcPts val="0"/>
                        </a:spcAft>
                      </a:pPr>
                      <a:endParaRPr lang="pt-BR" sz="1200" dirty="0">
                        <a:latin typeface="Times New Roman"/>
                        <a:ea typeface="Times New Roman"/>
                      </a:endParaRPr>
                    </a:p>
                  </a:txBody>
                  <a:tcPr marL="24092" marR="24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spcAft>
                          <a:spcPts val="0"/>
                        </a:spcAft>
                      </a:pPr>
                      <a:r>
                        <a:rPr lang="pt-BR" sz="1200" dirty="0">
                          <a:latin typeface="Arial"/>
                          <a:ea typeface="Times New Roman"/>
                        </a:rPr>
                        <a:t>Ações</a:t>
                      </a:r>
                      <a:endParaRPr lang="pt-BR" sz="1200" dirty="0">
                        <a:latin typeface="Times New Roman"/>
                        <a:ea typeface="Times New Roman"/>
                      </a:endParaRPr>
                    </a:p>
                  </a:txBody>
                  <a:tcPr marL="24092" marR="24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algn="just">
                        <a:spcAft>
                          <a:spcPts val="0"/>
                        </a:spcAft>
                      </a:pPr>
                      <a:r>
                        <a:rPr lang="pt-BR" sz="1200">
                          <a:latin typeface="Arial"/>
                          <a:ea typeface="Times New Roman"/>
                        </a:rPr>
                        <a:t>Órgão responsável</a:t>
                      </a: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24092" marR="24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algn="just">
                        <a:spcAft>
                          <a:spcPts val="0"/>
                        </a:spcAft>
                      </a:pPr>
                      <a:r>
                        <a:rPr lang="pt-BR" sz="1200" dirty="0">
                          <a:latin typeface="Arial"/>
                          <a:ea typeface="Times New Roman"/>
                        </a:rPr>
                        <a:t>Parcerias</a:t>
                      </a:r>
                      <a:endParaRPr lang="pt-BR" sz="1200" dirty="0">
                        <a:latin typeface="Times New Roman"/>
                        <a:ea typeface="Times New Roman"/>
                      </a:endParaRPr>
                    </a:p>
                  </a:txBody>
                  <a:tcPr marL="24092" marR="24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74234">
                <a:tc>
                  <a:txBody>
                    <a:bodyPr/>
                    <a:lstStyle/>
                    <a:p>
                      <a:pPr marL="90170" algn="just">
                        <a:spcAft>
                          <a:spcPts val="0"/>
                        </a:spcAft>
                      </a:pPr>
                      <a:endParaRPr lang="pt-BR" sz="1100" dirty="0">
                        <a:latin typeface="+mn-lt"/>
                        <a:ea typeface="Times New Roman"/>
                      </a:endParaRPr>
                    </a:p>
                  </a:txBody>
                  <a:tcPr marL="24092" marR="24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Mobilizar o Governo Federal para inclusão dos municípios de fronteira de Mato Grosso do Sul com Bolívia e Paraguai no Plano regional de Enfrentamento ao Tráfico de Crianças e Adolescentes aprovado pelas Altas Autoridades em Direitos Humanos na cidade de Montevidéu Uruguai em julho de 2013.</a:t>
                      </a:r>
                    </a:p>
                    <a:p>
                      <a:r>
                        <a:rPr kumimoji="0" lang="pt-BR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kumimoji="0" lang="pt-BR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Mobilizar e apoiar os municípios de fronteira de Mato grosso do Sul com Paraguai e Bolívia para construção de Planos Bi-Nacionais de Enfrentamento ao Trafico de Crianças e Adolescentes para fins de Exploração Sexual.</a:t>
                      </a:r>
                    </a:p>
                    <a:p>
                      <a:r>
                        <a:rPr kumimoji="0" lang="pt-BR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kumimoji="0" lang="pt-BR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Integração das ações do Plano Estadual com as ações do SISFRON (Sistema Integrado de Segurança de Fronteira), bem como do DOF;</a:t>
                      </a:r>
                    </a:p>
                    <a:p>
                      <a:r>
                        <a:rPr kumimoji="0" lang="pt-BR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kumimoji="0" lang="pt-BR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Desenvolver ações concretas visando a integração das legislações vigentes objetivando a garantia de Direitos Humanos de crianças e adolescentes indígenas;</a:t>
                      </a:r>
                    </a:p>
                    <a:p>
                      <a:r>
                        <a:rPr kumimoji="0" lang="pt-BR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kumimoji="0" lang="pt-BR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Alteração e atualização da legislação do Sistema de Segurança Pública de forma a promover a inclusão de profissionais de psicologia e serviço social nas Delegacias Especializadas e, nos municípios onde não houver, a lotação de ao menos uma equipe na Delegacia de Policia.</a:t>
                      </a:r>
                      <a:endParaRPr lang="pt-BR" sz="12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90170" algn="just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endParaRPr lang="pt-BR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4092" marR="24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SDH, MJ, CEDCA, SEJUSP/MS, TJ/MS, PGJ e Secretarias Municipais.</a:t>
                      </a:r>
                    </a:p>
                    <a:p>
                      <a:r>
                        <a:rPr kumimoji="0" lang="pt-BR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kumimoji="0" lang="pt-BR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SEJUSP</a:t>
                      </a:r>
                    </a:p>
                    <a:p>
                      <a:r>
                        <a:rPr kumimoji="0" lang="pt-BR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kumimoji="0" lang="pt-BR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FUNAI e Conselho Estadual do Índio.</a:t>
                      </a:r>
                    </a:p>
                    <a:p>
                      <a:endParaRPr kumimoji="0" lang="pt-BR" sz="12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pt-BR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Frente Parlamentar da </a:t>
                      </a:r>
                      <a:r>
                        <a:rPr kumimoji="0" lang="pt-BR" sz="12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Assembleia</a:t>
                      </a:r>
                      <a:r>
                        <a:rPr kumimoji="0" lang="pt-BR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Legislativa e SEJUSP .  </a:t>
                      </a:r>
                    </a:p>
                    <a:p>
                      <a:endParaRPr lang="pt-BR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4092" marR="24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TJ/MS, PGJ, Procuradoria Geral da Defensoria Pública, PRF/MJ, PF/MJ, SEJUSP, SETAS, OAB-MS, COMCEX, CMDCA, Comissão Estadual Intersetorial, Escola de Conselhos/UFMS, Conselhos Tutelares AL e Câmaras Municipais. </a:t>
                      </a:r>
                    </a:p>
                    <a:p>
                      <a:r>
                        <a:rPr kumimoji="0" lang="pt-BR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kumimoji="0" lang="pt-BR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Secretarias Estaduais.</a:t>
                      </a:r>
                    </a:p>
                    <a:p>
                      <a:endParaRPr kumimoji="0" lang="pt-BR" sz="12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pt-BR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CMDCA, Conselhos Tutelares, COMCEX.</a:t>
                      </a:r>
                    </a:p>
                    <a:p>
                      <a:r>
                        <a:rPr kumimoji="0" lang="pt-BR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kumimoji="0" lang="pt-BR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Escola de Conselhos/UFMS, Comissão Intersetorial, COMCEX, CMDCA e Conselhos Tutelares.</a:t>
                      </a:r>
                    </a:p>
                    <a:p>
                      <a:r>
                        <a:rPr kumimoji="0" lang="pt-BR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kumimoji="0" lang="pt-BR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Escola de Conselhos/UFMS, Comissão Intersetorial, COMCEX, CMDCA e Conselhos Tutelares.</a:t>
                      </a:r>
                    </a:p>
                    <a:p>
                      <a:r>
                        <a:rPr kumimoji="0" lang="pt-BR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kumimoji="0" lang="pt-BR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SETAS, CEDCA, CMDCA, COMCEX, Conselhos Tutelares e Secretarias Municipais.</a:t>
                      </a:r>
                    </a:p>
                    <a:p>
                      <a:r>
                        <a:rPr kumimoji="0" lang="pt-BR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kumimoji="0" lang="pt-BR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CRP – 14 e CRESS – 21ª REGIÃO.</a:t>
                      </a:r>
                    </a:p>
                    <a:p>
                      <a:pPr marL="90170" algn="just">
                        <a:spcAft>
                          <a:spcPts val="0"/>
                        </a:spcAft>
                      </a:pPr>
                      <a:endParaRPr lang="pt-BR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4092" marR="24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Participação e Protagonismo</a:t>
            </a:r>
            <a:endParaRPr lang="pt-BR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None/>
            </a:pPr>
            <a:r>
              <a:rPr lang="pt-BR" sz="2800" b="1" dirty="0" smtClean="0">
                <a:latin typeface="Times New Roman" pitchFamily="18" charset="0"/>
                <a:cs typeface="Times New Roman" pitchFamily="18" charset="0"/>
              </a:rPr>
              <a:t>OBJETIVOS</a:t>
            </a:r>
            <a:endParaRPr lang="pt-B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pt-B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	Promover a formação de adolescentes e jovens multiplicadores visando a participação e o protagonismo.</a:t>
            </a:r>
          </a:p>
          <a:p>
            <a:pPr algn="just">
              <a:buNone/>
            </a:pPr>
            <a:endParaRPr lang="pt-B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	Garantir a participação dos multiplicadores no planejamento e execução de todas as ações que envolvem os direitos infanto-juvenil.</a:t>
            </a:r>
            <a:endParaRPr lang="pt-B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00034" y="214290"/>
            <a:ext cx="8072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285721" y="357167"/>
          <a:ext cx="8501123" cy="6266041"/>
        </p:xfrm>
        <a:graphic>
          <a:graphicData uri="http://schemas.openxmlformats.org/drawingml/2006/table">
            <a:tbl>
              <a:tblPr/>
              <a:tblGrid>
                <a:gridCol w="336181"/>
                <a:gridCol w="5405805"/>
                <a:gridCol w="1342283"/>
                <a:gridCol w="1416854"/>
              </a:tblGrid>
              <a:tr h="336688">
                <a:tc>
                  <a:txBody>
                    <a:bodyPr/>
                    <a:lstStyle/>
                    <a:p>
                      <a:pPr marL="90170" algn="just">
                        <a:spcAft>
                          <a:spcPts val="0"/>
                        </a:spcAft>
                      </a:pPr>
                      <a:endParaRPr lang="pt-BR" sz="1200" dirty="0">
                        <a:latin typeface="Times New Roman"/>
                        <a:ea typeface="Times New Roman"/>
                      </a:endParaRPr>
                    </a:p>
                  </a:txBody>
                  <a:tcPr marL="24092" marR="24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spcAft>
                          <a:spcPts val="0"/>
                        </a:spcAft>
                      </a:pPr>
                      <a:r>
                        <a:rPr lang="pt-BR" sz="11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Ações</a:t>
                      </a:r>
                    </a:p>
                  </a:txBody>
                  <a:tcPr marL="24092" marR="24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algn="just">
                        <a:spcAft>
                          <a:spcPts val="0"/>
                        </a:spcAft>
                      </a:pPr>
                      <a:r>
                        <a:rPr lang="pt-BR" sz="11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Órgão responsável</a:t>
                      </a:r>
                    </a:p>
                  </a:txBody>
                  <a:tcPr marL="24092" marR="24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algn="just">
                        <a:spcAft>
                          <a:spcPts val="0"/>
                        </a:spcAft>
                      </a:pPr>
                      <a:r>
                        <a:rPr lang="pt-BR" sz="11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Parcerias</a:t>
                      </a:r>
                    </a:p>
                  </a:txBody>
                  <a:tcPr marL="24092" marR="24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1193">
                <a:tc>
                  <a:txBody>
                    <a:bodyPr/>
                    <a:lstStyle/>
                    <a:p>
                      <a:pPr marL="90170" algn="just">
                        <a:spcAft>
                          <a:spcPts val="0"/>
                        </a:spcAft>
                      </a:pPr>
                      <a:endParaRPr lang="pt-BR" sz="1100" dirty="0">
                        <a:latin typeface="+mn-lt"/>
                        <a:ea typeface="Times New Roman"/>
                      </a:endParaRPr>
                    </a:p>
                  </a:txBody>
                  <a:tcPr marL="24092" marR="24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Promover a formação continuada de adolescentes e jovens nos Projetos Sociais GOV e não GOV nas temáticas do protagonismo juvenil, cidadania e violência sexual.</a:t>
                      </a:r>
                      <a:endParaRPr lang="pt-BR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Realizar a formação continuada de profissionais nas redes de ensino e de proteção nas temáticas de cidadania, ECA, Violências, garantindo a paridade dos profissionais e protagonistas juvenis.</a:t>
                      </a:r>
                      <a:endParaRPr lang="pt-BR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Promover a formação dos profissionais que trabalham com as populações de comunidade quilombola, indígena, camponeses, em situação de rua, comunidades ribeirinhas, industrias, grandes obras áreas turísticas e de fronteira, nas temáticas de protagonismo juvenil, cidadania e educação sexual.</a:t>
                      </a:r>
                      <a:endParaRPr lang="pt-BR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Incentivar a criação e fortalecer organizações específicas de jovens.</a:t>
                      </a:r>
                      <a:endParaRPr lang="pt-BR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11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CMDCA, COMCEX, SECRETARIAS DE EDUCAÇÃO, SAUDE E ASSISTENCIA SOCIAL.</a:t>
                      </a:r>
                    </a:p>
                    <a:p>
                      <a:r>
                        <a:rPr kumimoji="0" lang="pt-BR" sz="11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kumimoji="0" lang="pt-BR" sz="11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CMDCA, COMCEX, SECRETARIAS DE EDUCAÇÃO, SAUDE E ASSISTENCIA SOCIAL.</a:t>
                      </a:r>
                    </a:p>
                    <a:p>
                      <a:r>
                        <a:rPr kumimoji="0" lang="pt-BR" sz="11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kumimoji="0" lang="pt-BR" sz="11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CMDCA, COMCEX, SECRETARIAS DE EDUCAÇÃO, SAUDE E ASSISTENCIA SOCIAL E ORGÃOS QUE TRABALHAM COM AS POPULAÇÕESESPECIFICAS.</a:t>
                      </a:r>
                    </a:p>
                    <a:p>
                      <a:pPr marL="90170" algn="just">
                        <a:spcAft>
                          <a:spcPts val="0"/>
                        </a:spcAft>
                      </a:pPr>
                      <a:endParaRPr lang="pt-BR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4092" marR="24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algn="just">
                        <a:spcAft>
                          <a:spcPts val="0"/>
                        </a:spcAft>
                      </a:pPr>
                      <a:r>
                        <a:rPr kumimoji="0" lang="pt-BR" sz="11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Não Governamental, Terceiro Setor.</a:t>
                      </a:r>
                      <a:endParaRPr lang="pt-BR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4092" marR="24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8353">
                <a:tc>
                  <a:txBody>
                    <a:bodyPr/>
                    <a:lstStyle/>
                    <a:p>
                      <a:pPr marL="90170" algn="just">
                        <a:spcAft>
                          <a:spcPts val="0"/>
                        </a:spcAft>
                      </a:pPr>
                      <a:endParaRPr lang="pt-BR" sz="1100" dirty="0">
                        <a:latin typeface="+mn-lt"/>
                        <a:ea typeface="Times New Roman"/>
                      </a:endParaRPr>
                    </a:p>
                  </a:txBody>
                  <a:tcPr marL="24092" marR="24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Garantir por meio de Termo de Cooperação o apoio dos Municípios  na participação dos adolescentes e jovens  em  seminários, congressos, conferencias e outros eventos, a nível estadual, regional e nacional que envolva a temática dos mesmos.</a:t>
                      </a:r>
                      <a:endParaRPr lang="pt-BR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Promover encontros e seminários Municipais e Estadual para consolidar e multiplicar as ações locais dos adolescentes e jovens.</a:t>
                      </a:r>
                      <a:endParaRPr lang="pt-BR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Criar canais de diálogo sobre direitos humanos de crianças e adolescentes</a:t>
                      </a:r>
                      <a:endParaRPr lang="pt-BR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CMDCA</a:t>
                      </a:r>
                      <a:endParaRPr lang="pt-BR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E demais Conselhos de Direitos e GOV.</a:t>
                      </a:r>
                      <a:endParaRPr lang="pt-BR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CMDCA, COMCEX, CEDCA</a:t>
                      </a:r>
                      <a:endParaRPr lang="pt-BR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CEDHU</a:t>
                      </a:r>
                      <a:endParaRPr lang="pt-BR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algn="just">
                        <a:spcAft>
                          <a:spcPts val="0"/>
                        </a:spcAft>
                      </a:pPr>
                      <a:endParaRPr lang="pt-BR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4092" marR="24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Estudos e Pesquisas</a:t>
            </a:r>
            <a:endParaRPr lang="pt-BR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None/>
            </a:pPr>
            <a:r>
              <a:rPr lang="pt-BR" dirty="0" smtClean="0"/>
              <a:t>	</a:t>
            </a:r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OBJETIVO</a:t>
            </a:r>
          </a:p>
          <a:p>
            <a:pPr algn="just">
              <a:buNone/>
            </a:pPr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	Levantar e divulgar pesquisas sobre a temática do abuso e/ou exploração sexual de crianças e adolescentes com o fim de subsidiar as ações dos demais eixos.</a:t>
            </a:r>
            <a:endParaRPr lang="pt-BR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28596" y="285728"/>
            <a:ext cx="82153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357159" y="428604"/>
          <a:ext cx="8501122" cy="6215106"/>
        </p:xfrm>
        <a:graphic>
          <a:graphicData uri="http://schemas.openxmlformats.org/drawingml/2006/table">
            <a:tbl>
              <a:tblPr/>
              <a:tblGrid>
                <a:gridCol w="357189"/>
                <a:gridCol w="5384796"/>
                <a:gridCol w="1342283"/>
                <a:gridCol w="1416854"/>
              </a:tblGrid>
              <a:tr h="633347">
                <a:tc>
                  <a:txBody>
                    <a:bodyPr/>
                    <a:lstStyle/>
                    <a:p>
                      <a:pPr marL="90170" algn="just">
                        <a:spcAft>
                          <a:spcPts val="0"/>
                        </a:spcAft>
                      </a:pPr>
                      <a:endParaRPr lang="pt-BR" sz="1200" dirty="0">
                        <a:latin typeface="Times New Roman"/>
                        <a:ea typeface="Times New Roman"/>
                      </a:endParaRPr>
                    </a:p>
                  </a:txBody>
                  <a:tcPr marL="24092" marR="24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spcAft>
                          <a:spcPts val="0"/>
                        </a:spcAft>
                      </a:pPr>
                      <a:r>
                        <a:rPr lang="pt-BR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Ações</a:t>
                      </a:r>
                    </a:p>
                  </a:txBody>
                  <a:tcPr marL="24092" marR="24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algn="just">
                        <a:spcAft>
                          <a:spcPts val="0"/>
                        </a:spcAft>
                      </a:pPr>
                      <a:r>
                        <a:rPr lang="pt-BR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Órgão responsável</a:t>
                      </a:r>
                    </a:p>
                  </a:txBody>
                  <a:tcPr marL="24092" marR="24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algn="just">
                        <a:spcAft>
                          <a:spcPts val="0"/>
                        </a:spcAft>
                      </a:pPr>
                      <a:r>
                        <a:rPr lang="pt-BR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Parcerias</a:t>
                      </a:r>
                    </a:p>
                  </a:txBody>
                  <a:tcPr marL="24092" marR="24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81759">
                <a:tc>
                  <a:txBody>
                    <a:bodyPr/>
                    <a:lstStyle/>
                    <a:p>
                      <a:pPr marL="90170" algn="just">
                        <a:spcAft>
                          <a:spcPts val="0"/>
                        </a:spcAft>
                      </a:pPr>
                      <a:endParaRPr lang="pt-BR" sz="1100" dirty="0">
                        <a:latin typeface="+mn-lt"/>
                        <a:ea typeface="Times New Roman"/>
                      </a:endParaRPr>
                    </a:p>
                  </a:txBody>
                  <a:tcPr marL="24092" marR="24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Articular com as Universidades para disponibilizar ao comitê um arquivo aberto com as pesquisas realizadas </a:t>
                      </a:r>
                      <a:r>
                        <a:rPr kumimoji="0" lang="pt-BR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sobreatemática</a:t>
                      </a:r>
                      <a:r>
                        <a:rPr kumimoji="0" lang="pt-BR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de abuso exploração sexual de CA.</a:t>
                      </a:r>
                    </a:p>
                    <a:p>
                      <a:r>
                        <a:rPr kumimoji="0" lang="pt-BR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Criar revista, banco de monografias ou similar que reúna todos os trabalhos científicos realizados sobre a temática da exploração sexual de crianças e adolescentes</a:t>
                      </a:r>
                    </a:p>
                    <a:p>
                      <a:r>
                        <a:rPr kumimoji="0" lang="pt-BR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Estimular o desenvolvimento de pesquisas participantes sobre como lidar com o tema violência sexual possibilitando a participação dos públicos-alvo das pesquisas, de modo a incluí-los no contexto da temática inclusive por meio de concursos premiados de trabalhos dos estudantes sobre a temática – poesias, redações, desenhos, filmes caseiros, etc. em categorias: Ensino Fundamental, Ensino Médio, Graduação e Pós Graduação, estimulando, também, professores/orientadores a participarem. </a:t>
                      </a:r>
                    </a:p>
                    <a:p>
                      <a:r>
                        <a:rPr kumimoji="0" lang="pt-BR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Buscar parcerias das pesquisas já realizadas no intuito de promover uma maior divulgação e trânsito das mesmas, inclusive financiamentos junto à FUNDECT.</a:t>
                      </a:r>
                    </a:p>
                    <a:p>
                      <a:r>
                        <a:rPr kumimoji="0" lang="pt-BR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kumimoji="0" lang="pt-BR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Sensibilizar e envolver a comunidade universitária sobre a temática da violência sexual cometida contra crianças e adolescentes para estimular a realização de mais pesquisa sobre o assunto, especialmente no curso de Turismo, Direito, Comunicação Social, Pedagogia, Serviço Social, Enfermagem e Psicologia. (estava no eixo comunicação e mobilização).</a:t>
                      </a:r>
                      <a:endParaRPr lang="pt-BR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4092" marR="24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algn="just">
                        <a:spcAft>
                          <a:spcPts val="0"/>
                        </a:spcAft>
                      </a:pPr>
                      <a:r>
                        <a:rPr kumimoji="0" lang="pt-BR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COMCEX-MS e  CMDCA</a:t>
                      </a:r>
                      <a:endParaRPr lang="pt-BR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4092" marR="24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algn="just">
                        <a:spcAft>
                          <a:spcPts val="0"/>
                        </a:spcAft>
                      </a:pPr>
                      <a:endParaRPr lang="pt-BR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r>
                        <a:rPr kumimoji="0" lang="pt-BR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Universidades  </a:t>
                      </a:r>
                    </a:p>
                    <a:p>
                      <a:r>
                        <a:rPr kumimoji="0" lang="pt-BR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kumimoji="0" lang="pt-BR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Universidades </a:t>
                      </a:r>
                    </a:p>
                    <a:p>
                      <a:r>
                        <a:rPr kumimoji="0" lang="pt-BR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kumimoji="0" lang="pt-BR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SETAS, Sociedade Civil, Outras Instituições de Pesquisa; </a:t>
                      </a:r>
                    </a:p>
                    <a:p>
                      <a:r>
                        <a:rPr kumimoji="0" lang="pt-BR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kumimoji="0" lang="pt-BR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FUNDECT, CAPES, CNPQ.</a:t>
                      </a:r>
                      <a:endParaRPr lang="pt-BR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4092" marR="24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b="1" dirty="0" smtClean="0">
                <a:latin typeface="Times New Roman" pitchFamily="18" charset="0"/>
                <a:cs typeface="Times New Roman" pitchFamily="18" charset="0"/>
              </a:rPr>
              <a:t>Comunicação e Mobilização</a:t>
            </a:r>
            <a:endParaRPr lang="pt-BR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None/>
            </a:pP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	OBJETIVOS</a:t>
            </a:r>
          </a:p>
          <a:p>
            <a:pPr algn="just">
              <a:buNone/>
            </a:pP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	* Sensibilizar e mobilizar a sociedade para o enfrentamento da violência sexual cometida contra crianças e adolescentes.</a:t>
            </a:r>
          </a:p>
          <a:p>
            <a:pPr algn="just">
              <a:buNone/>
            </a:pP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	* Sensibilizar e comprometer organizações governamentais e da sociedade civil a trabalhar no enfrentamento da violência sexual cometida contra crianças e adolescentes tendo como diretriz o trabalho articulado.</a:t>
            </a:r>
          </a:p>
          <a:p>
            <a:pPr algn="just">
              <a:buNone/>
            </a:pP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	* Criar e Sistematizar um núcleo de comunicação do COMCEX/MS.</a:t>
            </a:r>
            <a:endParaRPr lang="pt-B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/>
        </p:nvGraphicFramePr>
        <p:xfrm>
          <a:off x="285720" y="313096"/>
          <a:ext cx="8501122" cy="6941144"/>
        </p:xfrm>
        <a:graphic>
          <a:graphicData uri="http://schemas.openxmlformats.org/drawingml/2006/table">
            <a:tbl>
              <a:tblPr/>
              <a:tblGrid>
                <a:gridCol w="357189"/>
                <a:gridCol w="5384796"/>
                <a:gridCol w="1342283"/>
                <a:gridCol w="1416854"/>
              </a:tblGrid>
              <a:tr h="559363">
                <a:tc>
                  <a:txBody>
                    <a:bodyPr/>
                    <a:lstStyle/>
                    <a:p>
                      <a:pPr marL="90170" algn="just">
                        <a:spcAft>
                          <a:spcPts val="0"/>
                        </a:spcAft>
                      </a:pPr>
                      <a:endParaRPr lang="pt-BR" sz="1200" dirty="0">
                        <a:latin typeface="Times New Roman"/>
                        <a:ea typeface="Times New Roman"/>
                      </a:endParaRPr>
                    </a:p>
                  </a:txBody>
                  <a:tcPr marL="24092" marR="24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spcAft>
                          <a:spcPts val="0"/>
                        </a:spcAft>
                      </a:pPr>
                      <a:r>
                        <a:rPr lang="pt-BR" sz="13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Ações</a:t>
                      </a:r>
                    </a:p>
                  </a:txBody>
                  <a:tcPr marL="24092" marR="24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algn="just">
                        <a:spcAft>
                          <a:spcPts val="0"/>
                        </a:spcAft>
                      </a:pPr>
                      <a:r>
                        <a:rPr lang="pt-BR" sz="13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Órgão responsável</a:t>
                      </a:r>
                    </a:p>
                  </a:txBody>
                  <a:tcPr marL="24092" marR="24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algn="just">
                        <a:spcAft>
                          <a:spcPts val="0"/>
                        </a:spcAft>
                      </a:pPr>
                      <a:r>
                        <a:rPr lang="pt-BR" sz="13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Parcerias</a:t>
                      </a:r>
                    </a:p>
                  </a:txBody>
                  <a:tcPr marL="24092" marR="24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7048">
                <a:tc>
                  <a:txBody>
                    <a:bodyPr/>
                    <a:lstStyle/>
                    <a:p>
                      <a:pPr marL="90170" algn="just">
                        <a:spcAft>
                          <a:spcPts val="0"/>
                        </a:spcAft>
                      </a:pPr>
                      <a:endParaRPr lang="pt-BR" sz="1100" dirty="0">
                        <a:latin typeface="+mn-lt"/>
                        <a:ea typeface="Times New Roman"/>
                      </a:endParaRPr>
                    </a:p>
                  </a:txBody>
                  <a:tcPr marL="24092" marR="24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9695" algn="just">
                        <a:spcAft>
                          <a:spcPts val="0"/>
                        </a:spcAft>
                      </a:pPr>
                      <a:endParaRPr lang="pt-BR" sz="13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99695" algn="just">
                        <a:spcAft>
                          <a:spcPts val="0"/>
                        </a:spcAft>
                      </a:pPr>
                      <a:r>
                        <a:rPr lang="pt-BR" sz="13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Garantir maior divulgação das ações realizadas pelo COMCEXMS por meio de páginas nas redes sociais e boletins - digitais e físicos - periódicos realizados em parceria com os adolescentes, levando em conta a metodologia de EDUCOM. </a:t>
                      </a:r>
                      <a:endParaRPr lang="pt-BR" sz="13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99695" algn="just">
                        <a:spcAft>
                          <a:spcPts val="0"/>
                        </a:spcAft>
                      </a:pPr>
                      <a:endParaRPr lang="pt-BR" sz="13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99695" algn="just">
                        <a:spcAft>
                          <a:spcPts val="0"/>
                        </a:spcAft>
                      </a:pPr>
                      <a:r>
                        <a:rPr lang="pt-BR" sz="13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Sensibilizar e envolver a comunidade universitária sobre a temática da violência sexual cometida contra crianças e adolescentes para estimular a realização de mais pesquisa sobre o assunto, especialmente no curso de Turismo, Direito, Comunicação Social, Pedagogia, Serviço Social, Enfermagem e Psicologia. </a:t>
                      </a:r>
                      <a:endParaRPr lang="pt-BR" sz="13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99695" algn="just">
                        <a:spcAft>
                          <a:spcPts val="0"/>
                        </a:spcAft>
                      </a:pPr>
                      <a:endParaRPr lang="pt-BR" sz="13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99695" algn="just">
                        <a:spcAft>
                          <a:spcPts val="0"/>
                        </a:spcAft>
                      </a:pPr>
                      <a:r>
                        <a:rPr lang="pt-BR" sz="13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Promover e articular campanhas de sensibilização - pontuais e contínuas - a respeito da violência sexual contra crianças e adolescentes, em parceria com o poder público, Sociedade Civil, empresários, Comissões Municipais de enfrentamento da violência sexual de crianças e adolescentes e CETRAP/MS. </a:t>
                      </a:r>
                      <a:endParaRPr lang="pt-BR" sz="13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99695" algn="just">
                        <a:spcAft>
                          <a:spcPts val="0"/>
                        </a:spcAft>
                      </a:pPr>
                      <a:endParaRPr lang="pt-BR" sz="13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99695" algn="just">
                        <a:spcAft>
                          <a:spcPts val="0"/>
                        </a:spcAft>
                      </a:pPr>
                      <a:r>
                        <a:rPr lang="pt-BR" sz="13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Garantir sempre a divulgação do disque-denúncia (Disque 100). por meio de todos os materiais produzidos pelo COMCEX/MS, entrevistas concedidas, e-mails enviados e demais canais de comunicação</a:t>
                      </a:r>
                      <a:r>
                        <a:rPr lang="pt-BR" sz="13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99695" algn="just">
                        <a:spcAft>
                          <a:spcPts val="0"/>
                        </a:spcAft>
                      </a:pPr>
                      <a:endParaRPr lang="pt-BR" sz="13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99695" algn="just">
                        <a:spcAft>
                          <a:spcPts val="0"/>
                        </a:spcAft>
                      </a:pPr>
                      <a:r>
                        <a:rPr lang="pt-BR" sz="13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Inserção de lembretes sobre o enfrentamento ao abuso e exploração sexual de crianças e adolescentes nas faturas das prestadoras de serviços – água, luz, telefone. </a:t>
                      </a:r>
                      <a:endParaRPr lang="pt-BR" sz="13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99695" algn="just">
                        <a:spcAft>
                          <a:spcPts val="0"/>
                        </a:spcAft>
                      </a:pPr>
                      <a:endParaRPr lang="pt-BR" sz="13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99695" algn="just">
                        <a:spcAft>
                          <a:spcPts val="0"/>
                        </a:spcAft>
                      </a:pPr>
                      <a:r>
                        <a:rPr lang="pt-BR" sz="13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Articular para a capacitação dos profissionais da comunicação para a divulgação de ações positivas para o enfrentamento do abuso e exploração sexual de CA.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9695" algn="just">
                        <a:spcAft>
                          <a:spcPts val="0"/>
                        </a:spcAft>
                      </a:pPr>
                      <a:endParaRPr lang="pt-BR" sz="13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99695" algn="just">
                        <a:spcAft>
                          <a:spcPts val="0"/>
                        </a:spcAft>
                      </a:pPr>
                      <a:r>
                        <a:rPr lang="pt-BR" sz="13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COMCEX/MS</a:t>
                      </a:r>
                    </a:p>
                    <a:p>
                      <a:pPr marL="99695" algn="just">
                        <a:spcAft>
                          <a:spcPts val="0"/>
                        </a:spcAft>
                      </a:pPr>
                      <a:r>
                        <a:rPr lang="pt-BR" sz="13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COMCEX/MS </a:t>
                      </a:r>
                    </a:p>
                    <a:p>
                      <a:pPr marL="99695" algn="just">
                        <a:spcAft>
                          <a:spcPts val="0"/>
                        </a:spcAft>
                      </a:pPr>
                      <a:r>
                        <a:rPr lang="pt-BR" sz="13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COMCEX/MS, AL, </a:t>
                      </a:r>
                      <a:r>
                        <a:rPr lang="pt-BR" sz="13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SEDHAST, </a:t>
                      </a:r>
                      <a:endParaRPr lang="pt-BR" sz="13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99695" algn="just">
                        <a:spcAft>
                          <a:spcPts val="0"/>
                        </a:spcAft>
                      </a:pPr>
                      <a:r>
                        <a:rPr lang="pt-BR" sz="13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COMCEX/MS</a:t>
                      </a:r>
                    </a:p>
                    <a:p>
                      <a:pPr marL="99695" algn="just">
                        <a:spcAft>
                          <a:spcPts val="0"/>
                        </a:spcAft>
                      </a:pPr>
                      <a:r>
                        <a:rPr lang="pt-BR" sz="13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SEGOV </a:t>
                      </a:r>
                    </a:p>
                    <a:p>
                      <a:pPr marL="99695" algn="just">
                        <a:spcAft>
                          <a:spcPts val="0"/>
                        </a:spcAft>
                      </a:pPr>
                      <a:endParaRPr lang="pt-BR" sz="13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9695" algn="just">
                        <a:spcAft>
                          <a:spcPts val="0"/>
                        </a:spcAft>
                      </a:pPr>
                      <a:endParaRPr lang="pt-BR" sz="13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99695" algn="just">
                        <a:spcAft>
                          <a:spcPts val="0"/>
                        </a:spcAft>
                      </a:pPr>
                      <a:r>
                        <a:rPr lang="pt-BR" sz="13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SEGOV</a:t>
                      </a:r>
                    </a:p>
                    <a:p>
                      <a:pPr marL="99695" algn="just">
                        <a:spcAft>
                          <a:spcPts val="0"/>
                        </a:spcAft>
                      </a:pPr>
                      <a:r>
                        <a:rPr lang="pt-BR" sz="13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UNIVERSIDADES</a:t>
                      </a:r>
                    </a:p>
                    <a:p>
                      <a:pPr marL="99695" algn="just">
                        <a:spcAft>
                          <a:spcPts val="0"/>
                        </a:spcAft>
                      </a:pPr>
                      <a:r>
                        <a:rPr lang="pt-BR" sz="13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ASSOCIAÇÃO COMERCIAL, MUNICÍPIOS</a:t>
                      </a:r>
                    </a:p>
                    <a:p>
                      <a:pPr marL="99695" algn="just">
                        <a:spcAft>
                          <a:spcPts val="0"/>
                        </a:spcAft>
                      </a:pPr>
                      <a:r>
                        <a:rPr lang="pt-BR" sz="13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SEGOV</a:t>
                      </a:r>
                    </a:p>
                    <a:p>
                      <a:pPr marL="99695" algn="just">
                        <a:spcAft>
                          <a:spcPts val="0"/>
                        </a:spcAft>
                      </a:pPr>
                      <a:r>
                        <a:rPr lang="pt-BR" sz="13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ENERSUL, AGUAS, </a:t>
                      </a:r>
                      <a:r>
                        <a:rPr lang="pt-BR" sz="13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SANESUL</a:t>
                      </a:r>
                      <a:r>
                        <a:rPr lang="pt-BR" sz="13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90170" algn="just">
                        <a:spcAft>
                          <a:spcPts val="0"/>
                        </a:spcAft>
                      </a:pPr>
                      <a:endParaRPr lang="pt-BR" sz="1100" dirty="0">
                        <a:latin typeface="+mn-lt"/>
                        <a:ea typeface="Times New Roman"/>
                      </a:endParaRPr>
                    </a:p>
                  </a:txBody>
                  <a:tcPr marL="24092" marR="24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9695" algn="just">
                        <a:spcAft>
                          <a:spcPts val="0"/>
                        </a:spcAft>
                      </a:pPr>
                      <a:endParaRPr lang="pt-BR" sz="10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9695" algn="just">
                        <a:spcAft>
                          <a:spcPts val="0"/>
                        </a:spcAft>
                      </a:pPr>
                      <a:endParaRPr lang="pt-BR" sz="10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9695" algn="just">
                        <a:spcAft>
                          <a:spcPts val="0"/>
                        </a:spcAft>
                      </a:pPr>
                      <a:endParaRPr lang="pt-BR" sz="1200" dirty="0">
                        <a:latin typeface="Arial"/>
                        <a:ea typeface="Times New Roman"/>
                      </a:endParaRPr>
                    </a:p>
                    <a:p>
                      <a:pPr marL="99695" algn="just">
                        <a:spcAft>
                          <a:spcPts val="0"/>
                        </a:spcAft>
                      </a:pPr>
                      <a:r>
                        <a:rPr lang="pt-BR" sz="1200" dirty="0">
                          <a:latin typeface="Arial"/>
                          <a:ea typeface="Times New Roman"/>
                        </a:rPr>
                        <a:t> </a:t>
                      </a:r>
                      <a:endParaRPr lang="pt-BR" sz="10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5793">
                <a:tc>
                  <a:txBody>
                    <a:bodyPr/>
                    <a:lstStyle/>
                    <a:p>
                      <a:pPr marL="90170" algn="just">
                        <a:spcAft>
                          <a:spcPts val="0"/>
                        </a:spcAft>
                      </a:pPr>
                      <a:endParaRPr lang="pt-BR" sz="1100" dirty="0">
                        <a:latin typeface="+mn-lt"/>
                        <a:ea typeface="Times New Roman"/>
                      </a:endParaRPr>
                    </a:p>
                  </a:txBody>
                  <a:tcPr marL="24092" marR="24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9695" algn="just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latin typeface="Arial"/>
                          <a:ea typeface="Times New Roman"/>
                        </a:rPr>
                        <a:t>.</a:t>
                      </a:r>
                      <a:endParaRPr lang="pt-BR" sz="10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algn="just">
                        <a:spcAft>
                          <a:spcPts val="0"/>
                        </a:spcAft>
                      </a:pPr>
                      <a:endParaRPr lang="pt-BR" sz="1200" dirty="0">
                        <a:latin typeface="+mn-lt"/>
                        <a:ea typeface="Times New Roman"/>
                      </a:endParaRPr>
                    </a:p>
                  </a:txBody>
                  <a:tcPr marL="24092" marR="24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9695" algn="just">
                        <a:spcAft>
                          <a:spcPts val="0"/>
                        </a:spcAft>
                      </a:pPr>
                      <a:endParaRPr lang="pt-BR" sz="1200" dirty="0">
                        <a:latin typeface="Arial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500035" y="1397000"/>
          <a:ext cx="8286809" cy="4754880"/>
        </p:xfrm>
        <a:graphic>
          <a:graphicData uri="http://schemas.openxmlformats.org/drawingml/2006/table">
            <a:tbl>
              <a:tblPr/>
              <a:tblGrid>
                <a:gridCol w="5479266"/>
                <a:gridCol w="1365832"/>
                <a:gridCol w="1441711"/>
              </a:tblGrid>
              <a:tr h="4038316">
                <a:tc>
                  <a:txBody>
                    <a:bodyPr/>
                    <a:lstStyle/>
                    <a:p>
                      <a:pPr marL="99695" algn="just">
                        <a:spcAft>
                          <a:spcPts val="0"/>
                        </a:spcAft>
                      </a:pPr>
                      <a:endParaRPr lang="pt-BR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99695" algn="just">
                        <a:spcAft>
                          <a:spcPts val="0"/>
                        </a:spcAft>
                      </a:pPr>
                      <a:r>
                        <a:rPr lang="pt-BR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Articular e fomentar fundações e / ou secretarias de Turismo Municipais e Estadual, de Saúde para realização de ações de enfrentamento da violência sexual cometida contra crianças e adolescentes, com a produção de material informativo sobre a temática da exploração sexual  relacionada ao Turismo, Produção e Desenvolvimento. </a:t>
                      </a:r>
                      <a:endParaRPr lang="pt-BR" sz="12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99695" algn="just">
                        <a:spcAft>
                          <a:spcPts val="0"/>
                        </a:spcAft>
                      </a:pPr>
                      <a:endParaRPr lang="pt-BR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99695" algn="just">
                        <a:spcAft>
                          <a:spcPts val="0"/>
                        </a:spcAft>
                      </a:pPr>
                      <a:r>
                        <a:rPr lang="pt-BR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Articular com representantes de vários segmentos nas comissões municipais e estaduais de enfrentamento da violência sexual cometida contra crianças e adolescentes com o objetivo de formar multiplicadores de informações</a:t>
                      </a:r>
                      <a:r>
                        <a:rPr lang="pt-BR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99695" algn="just">
                        <a:spcAft>
                          <a:spcPts val="0"/>
                        </a:spcAft>
                      </a:pPr>
                      <a:endParaRPr lang="pt-BR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99695" algn="just">
                        <a:spcAft>
                          <a:spcPts val="0"/>
                        </a:spcAft>
                      </a:pPr>
                      <a:r>
                        <a:rPr lang="pt-BR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Articular com o legislativo para a realização de audiências públicas e CPIs visando o enfrentamento de violações de direitos de </a:t>
                      </a:r>
                      <a:r>
                        <a:rPr lang="pt-BR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CA</a:t>
                      </a:r>
                    </a:p>
                    <a:p>
                      <a:pPr marL="99695" algn="just">
                        <a:spcAft>
                          <a:spcPts val="0"/>
                        </a:spcAft>
                      </a:pPr>
                      <a:endParaRPr lang="pt-BR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99695" algn="just">
                        <a:spcAft>
                          <a:spcPts val="0"/>
                        </a:spcAft>
                      </a:pPr>
                      <a:r>
                        <a:rPr lang="pt-BR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Parceria com as Secretarias de Educação Municipais e Estadual para sensibilização da comunidade escolar para o assunto da violência sexual </a:t>
                      </a:r>
                      <a:r>
                        <a:rPr lang="pt-BR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contra </a:t>
                      </a:r>
                      <a:r>
                        <a:rPr lang="pt-BR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crianças e  adolescentes. </a:t>
                      </a:r>
                      <a:endParaRPr lang="pt-BR" sz="12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99695" algn="just">
                        <a:spcAft>
                          <a:spcPts val="0"/>
                        </a:spcAft>
                      </a:pPr>
                      <a:endParaRPr lang="pt-BR" sz="12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99695" algn="just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Elaborar um plano de comunicação para o COMCEX/MS a fim de padronizar os informativos, boletins, correspondências, materiais de apoio, divulgação e alinhamento das terminologias utilizadas pelos membros. </a:t>
                      </a:r>
                    </a:p>
                    <a:p>
                      <a:pPr marL="99695" algn="just">
                        <a:spcAft>
                          <a:spcPts val="0"/>
                        </a:spcAft>
                      </a:pPr>
                      <a:endParaRPr lang="pt-BR" sz="12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99695" algn="just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Capacitar os membros do COMCEX/MS para ao atendimento a imprensa. Criação de canais de comunicação mais efetivos: grupos de e-mails, páginas nas redes sociais, grupos no </a:t>
                      </a:r>
                      <a:r>
                        <a:rPr lang="pt-BR" sz="1200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WhatsApp</a:t>
                      </a:r>
                      <a:r>
                        <a:rPr lang="pt-BR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</a:t>
                      </a:r>
                    </a:p>
                    <a:p>
                      <a:pPr marL="99695" algn="just">
                        <a:spcAft>
                          <a:spcPts val="0"/>
                        </a:spcAft>
                      </a:pPr>
                      <a:endParaRPr lang="pt-BR" sz="12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99695" algn="just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Assessoria de imprensa permanente para o COMCEX/MS.</a:t>
                      </a:r>
                      <a:endParaRPr lang="pt-BR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9695" algn="just">
                        <a:spcAft>
                          <a:spcPts val="0"/>
                        </a:spcAft>
                      </a:pPr>
                      <a:endParaRPr lang="pt-BR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99695" algn="just">
                        <a:spcAft>
                          <a:spcPts val="0"/>
                        </a:spcAft>
                      </a:pPr>
                      <a:r>
                        <a:rPr lang="pt-BR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COMCEX/MS</a:t>
                      </a:r>
                    </a:p>
                    <a:p>
                      <a:pPr marL="99695" algn="just">
                        <a:spcAft>
                          <a:spcPts val="0"/>
                        </a:spcAft>
                      </a:pPr>
                      <a:r>
                        <a:rPr lang="pt-BR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SEPROTUR</a:t>
                      </a:r>
                    </a:p>
                    <a:p>
                      <a:pPr marL="99695" algn="just">
                        <a:spcAft>
                          <a:spcPts val="0"/>
                        </a:spcAft>
                      </a:pPr>
                      <a:r>
                        <a:rPr lang="pt-BR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FUNDTUR</a:t>
                      </a:r>
                    </a:p>
                    <a:p>
                      <a:pPr marL="99695" algn="just">
                        <a:spcAft>
                          <a:spcPts val="0"/>
                        </a:spcAft>
                      </a:pPr>
                      <a:r>
                        <a:rPr lang="pt-BR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COMCEX/MS</a:t>
                      </a:r>
                    </a:p>
                    <a:p>
                      <a:pPr marL="99695" algn="just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COMCEX/MS</a:t>
                      </a:r>
                      <a:endParaRPr lang="pt-BR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9695" algn="just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MUNICÍPIOS</a:t>
                      </a:r>
                    </a:p>
                    <a:p>
                      <a:pPr marL="99695" algn="just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ASSOMASSUL</a:t>
                      </a:r>
                    </a:p>
                    <a:p>
                      <a:pPr marL="99695" algn="just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ESCOLAGOV, ESCOLA DE CONSELHOS</a:t>
                      </a:r>
                    </a:p>
                    <a:p>
                      <a:pPr marL="99695" algn="just"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MUNICÍPIOS</a:t>
                      </a:r>
                      <a:endParaRPr lang="pt-BR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4092" marR="24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28625"/>
            <a:ext cx="7467600" cy="857235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sz="3100" b="1" dirty="0" smtClean="0">
                <a:solidFill>
                  <a:schemeClr val="bg2">
                    <a:lumMod val="25000"/>
                  </a:schemeClr>
                </a:solidFill>
              </a:rPr>
              <a:t>ORGÃOS PARCEIROS</a:t>
            </a:r>
            <a:endParaRPr lang="pt-BR" sz="3100" dirty="0" smtClean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357298"/>
            <a:ext cx="7467600" cy="5116527"/>
          </a:xfrm>
        </p:spPr>
        <p:txBody>
          <a:bodyPr rtlCol="0">
            <a:normAutofit fontScale="55000" lnSpcReduction="20000"/>
          </a:bodyPr>
          <a:lstStyle/>
          <a:p>
            <a:pPr marL="274320" indent="-27432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 smtClean="0"/>
          </a:p>
          <a:p>
            <a:pPr lvl="0"/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Associação Movimento Mãe Águia</a:t>
            </a:r>
          </a:p>
          <a:p>
            <a:pPr lvl="0"/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Avalanches Missões Urbanas</a:t>
            </a:r>
          </a:p>
          <a:p>
            <a:pPr lvl="0"/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Conselho Estadual dos Direitos da Criança e do Adolescente; </a:t>
            </a:r>
          </a:p>
          <a:p>
            <a:pPr lvl="0"/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Conselho Municipal dos Direitos da Criança e do Adolescente/C.G-MS</a:t>
            </a:r>
          </a:p>
          <a:p>
            <a:pPr lvl="0"/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Conselho Regional de Psicologia 14ª Região MS/MT.</a:t>
            </a:r>
          </a:p>
          <a:p>
            <a:pPr lvl="0"/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Conselhos Tutelares de Campo Grande (Centro, Norte e Sul) </a:t>
            </a:r>
          </a:p>
          <a:p>
            <a:pPr lvl="0"/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Delegacia Especializada de Proteção à Criança e ao Adolescente - DEPCA</a:t>
            </a:r>
          </a:p>
          <a:p>
            <a:pPr lvl="0"/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Departamento Estadual de Trânsito – DETRAN/MS</a:t>
            </a:r>
          </a:p>
          <a:p>
            <a:pPr lvl="0"/>
            <a:r>
              <a:rPr lang="pt-BR" sz="3200" dirty="0" err="1" smtClean="0">
                <a:latin typeface="Times New Roman" pitchFamily="18" charset="0"/>
                <a:cs typeface="Times New Roman" pitchFamily="18" charset="0"/>
              </a:rPr>
              <a:t>Forumcorlad</a:t>
            </a:r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 de Ex-alunos Cidade Dom Bosco – Corumbá MS</a:t>
            </a:r>
          </a:p>
          <a:p>
            <a:pPr lvl="0"/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Fundação de Cultura de Mato Grosso do Sul - FCMS</a:t>
            </a:r>
          </a:p>
          <a:p>
            <a:pPr lvl="0"/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Fundação de Desporto e Lazer de Mato Grosso do Sul - FUNDESPORT</a:t>
            </a:r>
          </a:p>
          <a:p>
            <a:pPr lvl="0"/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Fundação de Trabalho de Mato Grosso do Sul - FUNTRAB </a:t>
            </a:r>
          </a:p>
          <a:p>
            <a:pPr lvl="0"/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Fundação de Turismo de Mato Grosso do Sul - FUNDTUR </a:t>
            </a:r>
          </a:p>
          <a:p>
            <a:pPr lvl="0"/>
            <a:r>
              <a:rPr lang="pt-BR" sz="3200" dirty="0" err="1" smtClean="0">
                <a:latin typeface="Times New Roman" pitchFamily="18" charset="0"/>
                <a:cs typeface="Times New Roman" pitchFamily="18" charset="0"/>
              </a:rPr>
              <a:t>Girassolidário</a:t>
            </a:r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 – Promoção e Defesa da Infância e Adolescência</a:t>
            </a:r>
          </a:p>
          <a:p>
            <a:pPr lvl="0"/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Instituto Maná do Céu para os Povos</a:t>
            </a:r>
          </a:p>
          <a:p>
            <a:pPr marL="274320" lvl="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Instituto Brasileiro de Inovação Pró-Sociedade Saudável (IBISS-CO)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pt-BR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46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 smtClean="0">
                <a:solidFill>
                  <a:schemeClr val="bg2">
                    <a:lumMod val="25000"/>
                  </a:schemeClr>
                </a:solidFill>
              </a:rPr>
              <a:t>ORGÃOS PARCEIROS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285860"/>
            <a:ext cx="7467600" cy="5188092"/>
          </a:xfrm>
        </p:spPr>
        <p:txBody>
          <a:bodyPr/>
          <a:lstStyle/>
          <a:p>
            <a:pPr lvl="0"/>
            <a:r>
              <a:rPr lang="pt-BR" sz="1800" dirty="0" smtClean="0">
                <a:latin typeface="Times New Roman" pitchFamily="18" charset="0"/>
                <a:cs typeface="Times New Roman" pitchFamily="18" charset="0"/>
              </a:rPr>
              <a:t>Instituto Casa da Cultura Afro-Brasileira - ICCAB</a:t>
            </a:r>
          </a:p>
          <a:p>
            <a:pPr lvl="0"/>
            <a:r>
              <a:rPr lang="pt-BR" sz="1800" dirty="0" smtClean="0">
                <a:latin typeface="Times New Roman" pitchFamily="18" charset="0"/>
                <a:cs typeface="Times New Roman" pitchFamily="18" charset="0"/>
              </a:rPr>
              <a:t>Instituto Mirim de Campo Grande</a:t>
            </a:r>
          </a:p>
          <a:p>
            <a:pPr lvl="0"/>
            <a:r>
              <a:rPr lang="pt-BR" sz="1800" dirty="0" smtClean="0">
                <a:latin typeface="Times New Roman" pitchFamily="18" charset="0"/>
                <a:cs typeface="Times New Roman" pitchFamily="18" charset="0"/>
              </a:rPr>
              <a:t>Secretaria de Estado da Fazenda</a:t>
            </a:r>
          </a:p>
          <a:p>
            <a:pPr lvl="0"/>
            <a:r>
              <a:rPr lang="pt-BR" sz="1800" dirty="0" smtClean="0">
                <a:latin typeface="Times New Roman" pitchFamily="18" charset="0"/>
                <a:cs typeface="Times New Roman" pitchFamily="18" charset="0"/>
              </a:rPr>
              <a:t>Secretaria de Estado de Administração e Desburocratização</a:t>
            </a:r>
          </a:p>
          <a:p>
            <a:pPr lvl="0"/>
            <a:r>
              <a:rPr lang="pt-BR" sz="1800" dirty="0" smtClean="0">
                <a:latin typeface="Times New Roman" pitchFamily="18" charset="0"/>
                <a:cs typeface="Times New Roman" pitchFamily="18" charset="0"/>
              </a:rPr>
              <a:t>Secretaria de Estado de Coordenação Geral do Governo</a:t>
            </a:r>
          </a:p>
          <a:p>
            <a:pPr lvl="0"/>
            <a:r>
              <a:rPr lang="pt-BR" sz="1800" dirty="0" smtClean="0">
                <a:latin typeface="Times New Roman" pitchFamily="18" charset="0"/>
                <a:cs typeface="Times New Roman" pitchFamily="18" charset="0"/>
              </a:rPr>
              <a:t>Secretaria de Estado de Educação</a:t>
            </a:r>
          </a:p>
          <a:p>
            <a:pPr lvl="0"/>
            <a:r>
              <a:rPr lang="pt-BR" sz="1800" dirty="0" smtClean="0">
                <a:latin typeface="Times New Roman" pitchFamily="18" charset="0"/>
                <a:cs typeface="Times New Roman" pitchFamily="18" charset="0"/>
              </a:rPr>
              <a:t>Secretaria de Estado de Gestão de Recursos Humanos</a:t>
            </a:r>
          </a:p>
          <a:p>
            <a:pPr lvl="0"/>
            <a:r>
              <a:rPr lang="pt-BR" sz="1800" dirty="0" smtClean="0">
                <a:latin typeface="Times New Roman" pitchFamily="18" charset="0"/>
                <a:cs typeface="Times New Roman" pitchFamily="18" charset="0"/>
              </a:rPr>
              <a:t>Secretaria de Estado de Justiça e Segurança Pública</a:t>
            </a:r>
          </a:p>
          <a:p>
            <a:pPr lvl="0"/>
            <a:r>
              <a:rPr lang="pt-BR" sz="1800" dirty="0" smtClean="0">
                <a:latin typeface="Times New Roman" pitchFamily="18" charset="0"/>
                <a:cs typeface="Times New Roman" pitchFamily="18" charset="0"/>
              </a:rPr>
              <a:t>Secretaria de Estado de Direitos Humanos, Assistência Social  e Trabalho</a:t>
            </a:r>
          </a:p>
          <a:p>
            <a:pPr lvl="0"/>
            <a:r>
              <a:rPr lang="pt-BR" sz="1800" dirty="0" smtClean="0">
                <a:latin typeface="Times New Roman" pitchFamily="18" charset="0"/>
                <a:cs typeface="Times New Roman" pitchFamily="18" charset="0"/>
              </a:rPr>
              <a:t>Subsecretaria de Políticas Públicas para as Mulheres</a:t>
            </a:r>
          </a:p>
          <a:p>
            <a:pPr lvl="0"/>
            <a:r>
              <a:rPr lang="pt-BR" sz="1800" dirty="0" smtClean="0">
                <a:latin typeface="Times New Roman" pitchFamily="18" charset="0"/>
                <a:cs typeface="Times New Roman" pitchFamily="18" charset="0"/>
              </a:rPr>
              <a:t>Instituto de Meio Ambiente de Mato Grosso do Sul - IMASUL </a:t>
            </a:r>
          </a:p>
          <a:p>
            <a:pPr lvl="0"/>
            <a:r>
              <a:rPr lang="pt-BR" sz="1800" dirty="0" smtClean="0">
                <a:latin typeface="Times New Roman" pitchFamily="18" charset="0"/>
                <a:cs typeface="Times New Roman" pitchFamily="18" charset="0"/>
              </a:rPr>
              <a:t>Secretaria Municipal de Assistência Social de Campo Grande</a:t>
            </a:r>
          </a:p>
          <a:p>
            <a:pPr lvl="0"/>
            <a:r>
              <a:rPr lang="pt-BR" sz="1800" dirty="0" smtClean="0">
                <a:latin typeface="Times New Roman" pitchFamily="18" charset="0"/>
                <a:cs typeface="Times New Roman" pitchFamily="18" charset="0"/>
              </a:rPr>
              <a:t>Secretaria Municipal de Educação; </a:t>
            </a:r>
          </a:p>
          <a:p>
            <a:pPr lvl="0"/>
            <a:r>
              <a:rPr lang="pt-BR" sz="1800" dirty="0" smtClean="0">
                <a:latin typeface="Times New Roman" pitchFamily="18" charset="0"/>
                <a:cs typeface="Times New Roman" pitchFamily="18" charset="0"/>
              </a:rPr>
              <a:t>Secretaria Municipal de Saúde Pública</a:t>
            </a:r>
          </a:p>
          <a:p>
            <a:endParaRPr lang="pt-BR" sz="1700" dirty="0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5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sz="2000" b="1" dirty="0" smtClean="0"/>
              <a:t/>
            </a:r>
            <a:br>
              <a:rPr lang="pt-BR" sz="2000" b="1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 smtClean="0"/>
          </a:p>
        </p:txBody>
      </p:sp>
      <p:sp>
        <p:nvSpPr>
          <p:cNvPr id="512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928688"/>
            <a:ext cx="8229600" cy="519747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Arial" charset="0"/>
              <a:buNone/>
              <a:defRPr/>
            </a:pPr>
            <a:endParaRPr lang="pt-BR" sz="2600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pt-BR" dirty="0" smtClean="0"/>
          </a:p>
        </p:txBody>
      </p:sp>
      <p:sp>
        <p:nvSpPr>
          <p:cNvPr id="6" name="CaixaDeTexto 5"/>
          <p:cNvSpPr txBox="1"/>
          <p:nvPr/>
        </p:nvSpPr>
        <p:spPr>
          <a:xfrm>
            <a:off x="1223938" y="866756"/>
            <a:ext cx="7215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571472" y="714356"/>
            <a:ext cx="742955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hangingPunct="0">
              <a:buFontTx/>
              <a:buChar char="•"/>
            </a:pPr>
            <a:r>
              <a:rPr lang="pt-B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Secretaria Municipal de Desenvolvimento Econômico, de Ciência e  Tecnologia e do Agronegócio </a:t>
            </a:r>
          </a:p>
          <a:p>
            <a:pPr lvl="0" eaLnBrk="0" hangingPunct="0"/>
            <a:endParaRPr lang="pt-BR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hangingPunct="0">
              <a:buFontTx/>
              <a:buChar char="•"/>
            </a:pPr>
            <a:r>
              <a:rPr lang="pt-B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Serviço Social do Transporte SEST/SENAT</a:t>
            </a:r>
          </a:p>
          <a:p>
            <a:pPr lvl="0" eaLnBrk="0" hangingPunct="0">
              <a:buFontTx/>
              <a:buChar char="•"/>
            </a:pPr>
            <a:endParaRPr lang="pt-BR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hangingPunct="0">
              <a:buFontTx/>
              <a:buChar char="•"/>
            </a:pPr>
            <a:r>
              <a:rPr lang="pt-B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Superintendência Regional da Polícia Federal</a:t>
            </a:r>
          </a:p>
          <a:p>
            <a:pPr lvl="0" eaLnBrk="0" hangingPunct="0"/>
            <a:endParaRPr lang="pt-BR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hangingPunct="0">
              <a:buFontTx/>
              <a:buChar char="•"/>
            </a:pPr>
            <a:r>
              <a:rPr lang="pt-B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Superintendência Regional da Polícia Rodoviária Federal </a:t>
            </a:r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endParaRPr lang="pt-BR" dirty="0"/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0" y="0"/>
            <a:ext cx="184731" cy="64633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  <a:t>Ações Desenvolvidas </a:t>
            </a:r>
            <a:r>
              <a:rPr lang="pt-BR" b="1" i="1" dirty="0" smtClean="0">
                <a:solidFill>
                  <a:schemeClr val="bg2">
                    <a:lumMod val="25000"/>
                  </a:schemeClr>
                </a:solidFill>
              </a:rPr>
              <a:t>Gestão 2014-2017</a:t>
            </a:r>
            <a:endParaRPr lang="pt-BR" dirty="0" smtClean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357312"/>
            <a:ext cx="8229600" cy="5500687"/>
          </a:xfrm>
        </p:spPr>
        <p:txBody>
          <a:bodyPr rtlCol="0">
            <a:normAutofit fontScale="92500"/>
          </a:bodyPr>
          <a:lstStyle/>
          <a:p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Ações Desenvolvidas pelo Protagonismo Juvenil </a:t>
            </a:r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Participação constante nas reuniões ordinárias e extraordinárias;</a:t>
            </a:r>
          </a:p>
          <a:p>
            <a:pPr lvl="0"/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Atuação efetiva em todas as ações pontuais desenvolvidas (Carnaval, 18 de Maio e 06 de Outubro);</a:t>
            </a:r>
          </a:p>
          <a:p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Ações Coletivas do COMCEX/MS:</a:t>
            </a:r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Realização de Reuniões Ordinárias mensais e Extraordinárias quando necessário.</a:t>
            </a:r>
          </a:p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Campanha de Carnaval  – Divulgação do Disque 100</a:t>
            </a:r>
          </a:p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Campanha 18 de Maio- Dia Nacional de Enfrentamento ao Abuso e à Exploração Sexual de Crianças e Adolescentes – Divulgação do Disque 100</a:t>
            </a:r>
          </a:p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Campanha 6 de Outubro – Dia Estadual de Enfrentamento ao Abuso e à Exploração Sexual de Crianças e Adolescentes 2014 – Divulgação do Disque 100</a:t>
            </a:r>
          </a:p>
          <a:p>
            <a:endParaRPr lang="pt-BR" dirty="0" smtClean="0"/>
          </a:p>
          <a:p>
            <a:pPr lvl="0"/>
            <a:endParaRPr lang="pt-BR" dirty="0" smtClean="0"/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pt-BR" dirty="0" smtClean="0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8929718" cy="64171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r"/>
                <a:tab pos="2806700" algn="ctr"/>
                <a:tab pos="5611813" algn="r"/>
              </a:tabLst>
            </a:pPr>
            <a:r>
              <a:rPr kumimoji="0" lang="pt-BR" sz="17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Campanha de Carnaval 2014 – Um Gol pelos direitos de crianças e Adolescentes – Divulgação do Disque 100: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r"/>
                <a:tab pos="2806700" algn="ctr"/>
                <a:tab pos="5611813" algn="r"/>
              </a:tabLst>
            </a:pPr>
            <a:endParaRPr kumimoji="0" lang="pt-BR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r"/>
                <a:tab pos="2806700" algn="ctr"/>
                <a:tab pos="5611813" algn="r"/>
              </a:tabLst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Encaminhamento de ofício circular aos prefeitos municipais de Mato Grosso do Sul, com as seguintes recomendações para as matinês carnavalescas de 2014: Fazer cumprir a Lei Estadual 4.173, que proíbe a venda, a oferta, o fornecimento, a entrega e a permissão de consumo de bebida alcoólica aos menores de dezoito anos, no âmbito do Estado de Mato Grosso do Sul; repertório adequado de com a faixa etária de crianças e adolescentes; espaço com cobertura protegido de chuva, sol, se caso for espaço aberto, que sejam instaladas tendas, local com segurança, Corpo de Bombeiros, SAMU, etc.; Fazer cumprir a Lei 8069, de 13 de julho 1990: artigo 243 e artigo 60.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r"/>
                <a:tab pos="2806700" algn="ctr"/>
                <a:tab pos="5611813" algn="r"/>
              </a:tabLst>
            </a:pP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r"/>
                <a:tab pos="2806700" algn="ctr"/>
                <a:tab pos="5611813" algn="r"/>
              </a:tabLst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Visitação aos Clubes de Campo Grande que realizam matinês para a entrega de Ofício de Recomendações e Sensibilização.</a:t>
            </a:r>
            <a:r>
              <a:rPr kumimoji="0" lang="pt-B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r"/>
                <a:tab pos="2806700" algn="ctr"/>
                <a:tab pos="5611813" algn="r"/>
              </a:tabLst>
            </a:pP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r"/>
                <a:tab pos="2806700" algn="ctr"/>
                <a:tab pos="5611813" algn="r"/>
              </a:tabLst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Realização de reunião com a Segurança Pública para tratar da Campanha de Carnaval.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r"/>
                <a:tab pos="2806700" algn="ctr"/>
                <a:tab pos="5611813" algn="r"/>
              </a:tabLst>
            </a:pP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r"/>
                <a:tab pos="2806700" algn="ctr"/>
                <a:tab pos="5611813" algn="r"/>
              </a:tabLst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Participação e sensibilização no lançamento da Campanha do Carnaval 2014 realizado pela Prefeitura Municipal de Campo Grande.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r"/>
                <a:tab pos="2806700" algn="ctr"/>
                <a:tab pos="5611813" algn="r"/>
              </a:tabLst>
            </a:pP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r"/>
                <a:tab pos="2806700" algn="ctr"/>
                <a:tab pos="5611813" algn="r"/>
              </a:tabLst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Mobilização, sensibilização e panfletagem</a:t>
            </a:r>
            <a:r>
              <a:rPr kumimoji="0" lang="pt-B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nos desfiles das Escolas de Samba, no Carnaval Popular, nas Matinês e nos desfiles dos Blocos e Cordões Carnavalescos de Campo Grande.</a:t>
            </a: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r"/>
                <a:tab pos="2806700" algn="ctr"/>
                <a:tab pos="5611813" algn="r"/>
              </a:tabLst>
            </a:pP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714348" y="285728"/>
            <a:ext cx="7715304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Arial" pitchFamily="34" charset="0"/>
              <a:buChar char="•"/>
              <a:tabLst>
                <a:tab pos="457200" algn="l"/>
              </a:tabLst>
            </a:pPr>
            <a:endParaRPr lang="pt-BR" sz="1700" b="1" dirty="0" smtClean="0">
              <a:latin typeface="+mn-lt"/>
              <a:ea typeface="Times New Roman" pitchFamily="18" charset="0"/>
              <a:cs typeface="Arial" pitchFamily="34" charset="0"/>
            </a:endParaRPr>
          </a:p>
          <a:p>
            <a:pPr lvl="0" algn="just" eaLnBrk="0" hangingPunct="0">
              <a:buFontTx/>
              <a:buChar char="•"/>
              <a:tabLst>
                <a:tab pos="457200" algn="r"/>
                <a:tab pos="2806700" algn="ctr"/>
                <a:tab pos="5611813" algn="r"/>
              </a:tabLst>
            </a:pPr>
            <a:r>
              <a:rPr lang="pt-B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Sensibilização e distribuição de materiais da campanha de carnaval aos motoristas e turistas na BR 262- Posto da Polícia Rodoviária Federal saída para Terenos.</a:t>
            </a:r>
          </a:p>
          <a:p>
            <a:pPr lvl="0" algn="just" eaLnBrk="0" hangingPunct="0">
              <a:tabLst>
                <a:tab pos="457200" algn="r"/>
                <a:tab pos="2806700" algn="ctr"/>
                <a:tab pos="5611813" algn="r"/>
              </a:tabLst>
            </a:pPr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hangingPunct="0">
              <a:buFontTx/>
              <a:buChar char="•"/>
              <a:tabLst>
                <a:tab pos="457200" algn="r"/>
                <a:tab pos="2806700" algn="ctr"/>
                <a:tab pos="5611813" algn="r"/>
              </a:tabLst>
            </a:pPr>
            <a:r>
              <a:rPr lang="pt-B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Participação na Roda de Conversação Juventude e Empoderamento Feminino com representações do Fórum de Juventudes, do COMCEX/MS e da Comissão Intersetorial de Enfrentamento à Violência Sexual de Crianças e Adolescentes de MS, durante o período de carnaval.</a:t>
            </a:r>
          </a:p>
          <a:p>
            <a:pPr lvl="0" algn="just" eaLnBrk="0" hangingPunct="0">
              <a:tabLst>
                <a:tab pos="457200" algn="r"/>
                <a:tab pos="2806700" algn="ctr"/>
                <a:tab pos="5611813" algn="r"/>
              </a:tabLst>
            </a:pPr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hangingPunct="0">
              <a:buFontTx/>
              <a:buChar char="•"/>
              <a:tabLst>
                <a:tab pos="457200" algn="r"/>
                <a:tab pos="2806700" algn="ctr"/>
                <a:tab pos="5611813" algn="r"/>
              </a:tabLst>
            </a:pPr>
            <a:r>
              <a:rPr lang="pt-B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Conscientização e panfletagem nas matinês dos principais Clubes Sociais de Campo Grande durante o carnaval.</a:t>
            </a:r>
          </a:p>
          <a:p>
            <a:pPr lvl="0" algn="just" eaLnBrk="0" hangingPunct="0">
              <a:buFontTx/>
              <a:buChar char="•"/>
              <a:tabLst>
                <a:tab pos="457200" algn="r"/>
                <a:tab pos="2806700" algn="ctr"/>
                <a:tab pos="5611813" algn="r"/>
              </a:tabLst>
            </a:pPr>
            <a:endParaRPr lang="pt-BR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>
              <a:buFont typeface="Arial" pitchFamily="34" charset="0"/>
              <a:buChar char="•"/>
              <a:tabLst>
                <a:tab pos="457200" algn="l"/>
              </a:tabLst>
            </a:pPr>
            <a:r>
              <a:rPr lang="pt-BR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Campanha 6 de Outubro – Dia Estadual de Enfrentamento ao Abuso e à Exploração Sexual de Crianças e Adolescentes 2014:</a:t>
            </a:r>
          </a:p>
          <a:p>
            <a:pPr lvl="0">
              <a:buFont typeface="Arial" pitchFamily="34" charset="0"/>
              <a:buChar char="•"/>
              <a:tabLst>
                <a:tab pos="457200" algn="l"/>
              </a:tabLst>
            </a:pPr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hangingPunct="0">
              <a:buFontTx/>
              <a:buChar char="•"/>
              <a:tabLst>
                <a:tab pos="457200" algn="l"/>
              </a:tabLst>
            </a:pPr>
            <a:r>
              <a:rPr lang="pt-B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Realização junto com a Comissão Intersetorial de Enfrentamento à Violência Sexual de Crianças e Adolescentes do Estado de Mato Grosso do Sul em parceria com a Secretaria de Estado de Educação de Mato Grosso do Sul do II Concurso Estudantil de Paródias “Muitas Vozes Contra a Violência”, dia 27 de outubro de 2014, no Centro de Convenções Arquiteto Rubens Gil de Camillo, evento</a:t>
            </a:r>
            <a:r>
              <a:rPr lang="pt-BR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pt-B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direcionado aos alunos das escolas estaduais de Mato Grosso do Sul.</a:t>
            </a:r>
          </a:p>
          <a:p>
            <a:pPr lvl="0" algn="just" eaLnBrk="0" hangingPunct="0">
              <a:buFontTx/>
              <a:buChar char="•"/>
              <a:tabLst>
                <a:tab pos="457200" algn="r"/>
                <a:tab pos="2806700" algn="ctr"/>
                <a:tab pos="5611813" algn="r"/>
              </a:tabLst>
            </a:pPr>
            <a:endParaRPr lang="pt-BR" sz="1700" b="1" dirty="0" smtClean="0">
              <a:latin typeface="+mn-lt"/>
              <a:ea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913</TotalTime>
  <Words>4370</Words>
  <Application>Microsoft Office PowerPoint</Application>
  <PresentationFormat>Apresentação na tela (4:3)</PresentationFormat>
  <Paragraphs>487</Paragraphs>
  <Slides>39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39</vt:i4>
      </vt:variant>
    </vt:vector>
  </HeadingPairs>
  <TitlesOfParts>
    <vt:vector size="40" baseType="lpstr">
      <vt:lpstr>Balcão Envidraçado</vt:lpstr>
      <vt:lpstr>Slide 1</vt:lpstr>
      <vt:lpstr>COMCEX/MS</vt:lpstr>
      <vt:lpstr>compete AO COMCEX no âmbito de sua área de atuação conforme regimento interno</vt:lpstr>
      <vt:lpstr>  ORGÃOS PARCEIROS</vt:lpstr>
      <vt:lpstr>ORGÃOS PARCEIROS</vt:lpstr>
      <vt:lpstr>  </vt:lpstr>
      <vt:lpstr>Ações Desenvolvidas Gestão 2014-2017</vt:lpstr>
      <vt:lpstr>Slide 8</vt:lpstr>
      <vt:lpstr>Slide 9</vt:lpstr>
      <vt:lpstr>Slide 10</vt:lpstr>
      <vt:lpstr>Slide 11</vt:lpstr>
      <vt:lpstr>Slide 12</vt:lpstr>
      <vt:lpstr>Slide 13</vt:lpstr>
      <vt:lpstr>Ações Desenvolvidas Gestão 2014-2017</vt:lpstr>
      <vt:lpstr>Slide 15</vt:lpstr>
      <vt:lpstr>Slide 16</vt:lpstr>
      <vt:lpstr>Slide 17</vt:lpstr>
      <vt:lpstr>Slide 18</vt:lpstr>
      <vt:lpstr>Slide 19</vt:lpstr>
      <vt:lpstr>Avanços</vt:lpstr>
      <vt:lpstr>Impacto Social</vt:lpstr>
      <vt:lpstr>   Comitê de Enfrentamento da Violência e de Defesa dos Direitos Sexuais de Crianças e Adolescentes de Mato Grosso do Sul</vt:lpstr>
      <vt:lpstr>ELABORAÇÃO</vt:lpstr>
      <vt:lpstr>Slide 24</vt:lpstr>
      <vt:lpstr>  </vt:lpstr>
      <vt:lpstr>        EIXO Prevenção </vt:lpstr>
      <vt:lpstr>Slide 27</vt:lpstr>
      <vt:lpstr>   EIXO ATENDIMENTO</vt:lpstr>
      <vt:lpstr>Slide 29</vt:lpstr>
      <vt:lpstr>EIXO DEFESA E RESPONSABILIZAÇÃO</vt:lpstr>
      <vt:lpstr>Slide 31</vt:lpstr>
      <vt:lpstr>Slide 32</vt:lpstr>
      <vt:lpstr>Participação e Protagonismo</vt:lpstr>
      <vt:lpstr>Slide 34</vt:lpstr>
      <vt:lpstr>Estudos e Pesquisas</vt:lpstr>
      <vt:lpstr>Slide 36</vt:lpstr>
      <vt:lpstr>Comunicação e Mobilização</vt:lpstr>
      <vt:lpstr>Slide 38</vt:lpstr>
      <vt:lpstr>Slide 39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Comissão Intersetorial para Mato Grosso do Sul com vistas à Execução do Plano Nacional de Promoção, Proteção e Defesa dos Direitos de Crianças e Adolescentes à Convivência Familiar e Comunitária – COFAC/MS</dc:title>
  <dc:creator>lcosta</dc:creator>
  <cp:lastModifiedBy>Sesau</cp:lastModifiedBy>
  <cp:revision>102</cp:revision>
  <dcterms:created xsi:type="dcterms:W3CDTF">2015-07-17T13:50:15Z</dcterms:created>
  <dcterms:modified xsi:type="dcterms:W3CDTF">2015-11-24T13:07:26Z</dcterms:modified>
</cp:coreProperties>
</file>