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347" r:id="rId4"/>
    <p:sldId id="259" r:id="rId5"/>
    <p:sldId id="348" r:id="rId6"/>
    <p:sldId id="349" r:id="rId7"/>
    <p:sldId id="260" r:id="rId8"/>
    <p:sldId id="350" r:id="rId9"/>
    <p:sldId id="351" r:id="rId10"/>
    <p:sldId id="343" r:id="rId11"/>
  </p:sldIdLst>
  <p:sldSz cx="9144000" cy="6858000" type="screen4x3"/>
  <p:notesSz cx="6875463" cy="10001250"/>
  <p:defaultTextStyle>
    <a:defPPr>
      <a:defRPr lang="en-GB"/>
    </a:defPPr>
    <a:lvl1pPr algn="l" defTabSz="449263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1pPr>
    <a:lvl2pPr marL="742950" indent="-285750" algn="l" defTabSz="449263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2pPr>
    <a:lvl3pPr marL="1143000" indent="-228600" algn="l" defTabSz="449263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3pPr>
    <a:lvl4pPr marL="1600200" indent="-228600" algn="l" defTabSz="449263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4pPr>
    <a:lvl5pPr marL="2057400" indent="-228600" algn="l" defTabSz="449263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Tahoma" pitchFamily="32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5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75463" cy="100012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75463" cy="100012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895725" y="0"/>
            <a:ext cx="2981325" cy="50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55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9800" y="750888"/>
            <a:ext cx="4995863" cy="37465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17575" y="4749800"/>
            <a:ext cx="5038725" cy="4497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800" rIns="936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9501188"/>
            <a:ext cx="2981325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95725" y="9501188"/>
            <a:ext cx="2978150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800" rIns="93600" bIns="4680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A1D694-C0BA-4F66-85D9-1910E6489A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46290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77B5369-192A-46E7-A0CC-56544BF3C255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95725" y="9501188"/>
            <a:ext cx="2981325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600" tIns="46800" rIns="936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22C643C-B0EB-4646-BC23-D367DC420D17}" type="slidenum">
              <a:rPr lang="pt-BR" sz="1200">
                <a:solidFill>
                  <a:srgbClr val="FFFFFF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pt-BR" sz="1200">
              <a:solidFill>
                <a:srgbClr val="FFFFFF"/>
              </a:solidFill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52475"/>
            <a:ext cx="5013325" cy="3760788"/>
          </a:xfrm>
          <a:solidFill>
            <a:srgbClr val="FFFFFF"/>
          </a:solidFill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765675"/>
            <a:ext cx="5041900" cy="4513263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575A2AA-277E-47A9-BAE5-CBC9678A4A07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3895725" y="9501188"/>
            <a:ext cx="2981325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600" tIns="46800" rIns="936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E55B9ED-E054-4FF1-B6F2-AE4966704E15}" type="slidenum">
              <a:rPr lang="pt-BR" sz="1200">
                <a:solidFill>
                  <a:srgbClr val="FFFFFF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pt-BR" sz="1200">
              <a:solidFill>
                <a:srgbClr val="FFFFFF"/>
              </a:solidFill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5038" y="752475"/>
            <a:ext cx="5013325" cy="3760788"/>
          </a:xfrm>
          <a:solidFill>
            <a:srgbClr val="FFFFFF"/>
          </a:solidFill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765675"/>
            <a:ext cx="5041900" cy="4513263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46140F-6D26-4886-82C9-2BA8C1C4B9F0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9800" y="750888"/>
            <a:ext cx="4999038" cy="3749675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7575" y="4749800"/>
            <a:ext cx="5041900" cy="4500563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46140F-6D26-4886-82C9-2BA8C1C4B9F0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9800" y="750888"/>
            <a:ext cx="4999038" cy="3749675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7575" y="4749800"/>
            <a:ext cx="5041900" cy="4500563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46140F-6D26-4886-82C9-2BA8C1C4B9F0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9800" y="750888"/>
            <a:ext cx="4999038" cy="3749675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7575" y="4749800"/>
            <a:ext cx="5041900" cy="4500563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46140F-6D26-4886-82C9-2BA8C1C4B9F0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9800" y="750888"/>
            <a:ext cx="4999038" cy="3749675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7575" y="4749800"/>
            <a:ext cx="5041900" cy="4500563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78EEAE-B0AB-4A7D-8688-F505CD575753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95725" y="9501188"/>
            <a:ext cx="2981325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600" tIns="46800" rIns="936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4A6982F-F169-4E3F-8B3B-671775B89875}" type="slidenum">
              <a:rPr lang="pt-BR" sz="1200">
                <a:solidFill>
                  <a:srgbClr val="FFFFFF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pt-BR" sz="1200">
              <a:solidFill>
                <a:srgbClr val="FFFFFF"/>
              </a:solidFill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52475"/>
            <a:ext cx="5016500" cy="3762375"/>
          </a:xfrm>
          <a:solidFill>
            <a:srgbClr val="FFFFFF"/>
          </a:solidFill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765675"/>
            <a:ext cx="5041900" cy="451167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mtClean="0"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D42A090-82FA-4EDB-A020-7D212C7D623E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9800" y="750888"/>
            <a:ext cx="4999038" cy="374967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7575" y="4749800"/>
            <a:ext cx="5041900" cy="4500563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July 28,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July 28,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3124200" y="2514600"/>
            <a:ext cx="5867400" cy="15240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95375" y="2351088"/>
            <a:ext cx="6932613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311275" y="2279650"/>
            <a:ext cx="6069013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0" y="1196752"/>
            <a:ext cx="9144000" cy="45264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pt-BR" sz="3600" dirty="0" smtClean="0">
                <a:solidFill>
                  <a:srgbClr val="FFFFFF"/>
                </a:solidFill>
              </a:rPr>
              <a:t>Sis</a:t>
            </a:r>
            <a:r>
              <a:rPr lang="pt-BR" sz="3600" dirty="0" smtClean="0"/>
              <a:t> </a:t>
            </a:r>
            <a:endParaRPr lang="pt-BR" sz="36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pt-B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Plano Estadual de Promoção,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Proteção e Defesa dos Direitos de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Crianças e Adolescentes à Convivência Familiar e Comunitária</a:t>
            </a:r>
          </a:p>
          <a:p>
            <a:pPr algn="just"/>
            <a:endParaRPr lang="pt-BR" sz="3600" dirty="0" smtClean="0">
              <a:solidFill>
                <a:schemeClr val="tx1"/>
              </a:solidFill>
              <a:latin typeface="+mj-lt"/>
            </a:endParaRPr>
          </a:p>
          <a:p>
            <a:endParaRPr lang="pt-BR" sz="3600" dirty="0" smtClean="0">
              <a:solidFill>
                <a:schemeClr val="tx1"/>
              </a:solidFill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6732240" y="6165304"/>
            <a:ext cx="2304256" cy="576064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pt-BR" sz="27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35496" y="6093296"/>
            <a:ext cx="2232248" cy="80047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pt-BR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35496" y="188640"/>
            <a:ext cx="9001000" cy="12241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COFAC/MS - </a:t>
            </a:r>
            <a:r>
              <a:rPr lang="pt-BR" sz="1600" b="1" kern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Comissão Intersetorial de Acompanhamento do Plano Nacional e Estadual de </a:t>
            </a:r>
            <a:r>
              <a:rPr lang="pt-BR" sz="1600" b="1" kern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Promoção, Proteção </a:t>
            </a:r>
            <a:r>
              <a:rPr lang="pt-BR" sz="1600" b="1" kern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 Defesa dos Direitos de Crianças e Adolescentes à Convivência Familiar e Comunitária</a:t>
            </a:r>
            <a:endParaRPr kumimoji="0" lang="pt-BR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5496" y="5373216"/>
            <a:ext cx="9108504" cy="1487149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eaLnBrk="0" hangingPunct="0">
              <a:spcBef>
                <a:spcPct val="0"/>
              </a:spcBef>
              <a:defRPr/>
            </a:pPr>
            <a:r>
              <a:rPr kumimoji="0" lang="pt-BR" sz="29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-- </a:t>
            </a:r>
          </a:p>
          <a:p>
            <a:pPr lvl="0" algn="ctr" eaLnBrk="0" hangingPunct="0">
              <a:spcBef>
                <a:spcPct val="0"/>
              </a:spcBef>
              <a:defRPr/>
            </a:pPr>
            <a:r>
              <a:rPr lang="pt-BR" sz="2900" b="1" kern="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t-BR" sz="2900" b="1" kern="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</a:t>
            </a:r>
            <a:r>
              <a:rPr lang="pt-BR" sz="28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CEDCA - </a:t>
            </a:r>
            <a:r>
              <a:rPr kumimoji="0" lang="pt-BR" sz="2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CEAS - CONANDA -</a:t>
            </a:r>
            <a:r>
              <a:rPr lang="pt-BR" sz="29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9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CNAS</a:t>
            </a: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pt-BR" sz="29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9725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  <p:pic>
        <p:nvPicPr>
          <p:cNvPr id="1026" name="Picture 2" descr="C:\Documents and Settings\mmartinez\Meus documentos\Minhas imagens\frases-sucesso-profissio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429479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3124200" y="2514600"/>
            <a:ext cx="5867400" cy="15240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35496" y="428604"/>
            <a:ext cx="8892480" cy="6429396"/>
          </a:xfrm>
          <a:prstGeom prst="roundRect">
            <a:avLst>
              <a:gd name="adj" fmla="val 16667"/>
            </a:avLst>
          </a:prstGeom>
          <a:noFill/>
          <a:ln w="50760">
            <a:solidFill>
              <a:srgbClr val="339933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33"/>
            </a:extrusionClr>
          </a:sp3d>
        </p:spPr>
        <p:txBody>
          <a:bodyPr wrap="none" lIns="90000" tIns="46800" rIns="90000" bIns="46800" anchor="ctr">
            <a:flatTx/>
          </a:bodyPr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3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Nossa Missão</a:t>
            </a:r>
            <a:r>
              <a:rPr lang="pt-BR" sz="23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 </a:t>
            </a:r>
            <a:endParaRPr lang="pt-BR" sz="23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3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“Elaborar o Plano Estadual, com vistas à formulação e </a:t>
            </a: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implementação </a:t>
            </a: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 políticas públicas que assegurem </a:t>
            </a: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 garantia dos direitos das </a:t>
            </a: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crianças e adolescentes , com seus direitos  violados, </a:t>
            </a: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em especial o direito à </a:t>
            </a:r>
            <a:r>
              <a:rPr lang="pt-BR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convivência familiar e </a:t>
            </a: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comunitária, </a:t>
            </a:r>
            <a:endParaRPr lang="pt-BR" sz="2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investindo na valorização e no fortalecimento de suas famílias </a:t>
            </a: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comunidades</a:t>
            </a:r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forma integrada  e articulada com os </a:t>
            </a: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diversos segmentos, serviços e programas </a:t>
            </a: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governamentais e </a:t>
            </a:r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não-governamentais</a:t>
            </a:r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3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Criada pela Resolução “P” </a:t>
            </a:r>
            <a:r>
              <a:rPr lang="pt-BR" sz="23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nº 29</a:t>
            </a:r>
            <a:r>
              <a:rPr lang="pt-BR" sz="23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23/03/2010</a:t>
            </a:r>
            <a:endParaRPr lang="pt-BR" sz="23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300" b="1" dirty="0">
              <a:solidFill>
                <a:srgbClr val="FF9933"/>
              </a:solidFill>
              <a:latin typeface="Arial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148064" y="500042"/>
            <a:ext cx="2195736" cy="71438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5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COFAC/MS</a:t>
            </a:r>
            <a:endParaRPr kumimoji="0" lang="pt-BR" sz="5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214290"/>
            <a:ext cx="9144000" cy="840448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Coordenação</a:t>
            </a:r>
            <a:r>
              <a:rPr lang="pt-BR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Associação Movimento Mãe Águia de Combate à Violência Sexual Cometida Contra Crianças e Adolescentes.</a:t>
            </a:r>
            <a:endParaRPr lang="pt-BR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Secretaria de Estado de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Direitos Humanos,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Assistência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 Trabalho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SEDHAST.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CEAS – Conselho Estadual de Assistência Social.</a:t>
            </a:r>
            <a:endParaRPr lang="pt-BR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Colaboração para elaboração do Plano: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COEGEMAS </a:t>
            </a:r>
            <a:endParaRPr lang="pt-BR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CEDCA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SEJUSP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TJ/MS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SEDHAST</a:t>
            </a:r>
            <a:endParaRPr lang="pt-BR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Demais 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integrantes da COFAC.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Início do trabalho em 2012, com reuniões fixas.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0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48064" y="-27384"/>
            <a:ext cx="2195736" cy="720080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5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COFAC/MS</a:t>
            </a:r>
            <a:endParaRPr kumimoji="0" lang="pt-BR" sz="5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54498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Antecedentes Estaduais: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Diagnóstico socioterritorial, econômico, geográfico.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 atenção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criança e adolescente em cumprimento de medida </a:t>
            </a:r>
            <a:r>
              <a:rPr lang="pt-BR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protetiva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(art. 98 , I e II e  Art.101 – ECA).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 atenção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criança e adolescente em cumprimento de medida socioeducativa (art. 98 – ECA - III). 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Levantamento de dados de toda a política e suas ações voltadas para a garantia do direito de crianças e adolescentes nos diversos segmentos .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48064" y="-27384"/>
            <a:ext cx="2195736" cy="720080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5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COFAC/MS</a:t>
            </a:r>
            <a:endParaRPr kumimoji="0" lang="pt-BR" sz="5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1000108"/>
            <a:ext cx="9144000" cy="6773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1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Marco </a:t>
            </a:r>
            <a:r>
              <a:rPr lang="pt-BR" sz="2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situacional:</a:t>
            </a:r>
            <a:endParaRPr lang="pt-BR" sz="21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lnSpc>
                <a:spcPct val="150000"/>
              </a:lnSpc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Perfil </a:t>
            </a:r>
            <a:r>
              <a:rPr lang="pt-BR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Populaçional</a:t>
            </a:r>
            <a:r>
              <a:rPr lang="pt-B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do Estado e </a:t>
            </a:r>
            <a:r>
              <a:rPr lang="pt-B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geoeconômico.</a:t>
            </a:r>
            <a:endParaRPr lang="pt-BR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lnSpc>
                <a:spcPct val="150000"/>
              </a:lnSpc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Fazendo um recorte sobre as principais áreas que envolvem os desafios na  promoção, defesa e garantia dos direitos de crianças e adolescentes:</a:t>
            </a:r>
            <a:endParaRPr lang="pt-BR" sz="2000" u="sng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Trabalho infantil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Educação 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Saúde 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Violências 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Adolescentes em conflito com a lei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Famílias em desigualdade social e vulnerabilidades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Adoção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Realidade das entidades institucionais e serviços socioassistenciais</a:t>
            </a:r>
          </a:p>
          <a:p>
            <a:pPr marL="357188" lvl="2" indent="0" algn="just">
              <a:lnSpc>
                <a:spcPct val="150000"/>
              </a:lnSpc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lvl="2" indent="0" algn="just">
              <a:lnSpc>
                <a:spcPct val="150000"/>
              </a:lnSpc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Marco </a:t>
            </a:r>
            <a:r>
              <a:rPr lang="pt-BR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Conceitual</a:t>
            </a:r>
          </a:p>
          <a:p>
            <a:pPr marL="357188" lvl="2" indent="0" algn="just">
              <a:lnSpc>
                <a:spcPct val="150000"/>
              </a:lnSpc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Marco Legal e Normativo</a:t>
            </a: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0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48064" y="-27384"/>
            <a:ext cx="2195736" cy="720080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5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COFAC/MS</a:t>
            </a:r>
            <a:endParaRPr kumimoji="0" lang="pt-BR" sz="5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428604"/>
            <a:ext cx="9144000" cy="7681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Diretrizes:</a:t>
            </a:r>
          </a:p>
          <a:p>
            <a:pPr marL="814388" lvl="2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Centralidade da família nas Políticas </a:t>
            </a: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Públicas/PNAS</a:t>
            </a: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marL="814388" lvl="2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Reconhecimento das competências familiares - organização interna e superação das dificuldades.</a:t>
            </a:r>
          </a:p>
          <a:p>
            <a:pPr marL="814388" lvl="2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Fortalecimento da criança, do adolescente e da família na formulação da autonomia e projeto de vida/protagonismo.</a:t>
            </a:r>
          </a:p>
          <a:p>
            <a:pPr marL="814388" lvl="2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Articulação Intersetorial no âmbito da rede de proteção.</a:t>
            </a:r>
          </a:p>
          <a:p>
            <a:pPr marL="814388" lvl="2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Excepcionalidade e </a:t>
            </a:r>
            <a:r>
              <a:rPr lang="pt-BR" sz="23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provisoriedade</a:t>
            </a: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do acolhimento. </a:t>
            </a:r>
          </a:p>
          <a:p>
            <a:pPr marL="814388" lvl="2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Garantia de acesso e respeito a </a:t>
            </a: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diversidade.</a:t>
            </a:r>
            <a:endParaRPr lang="pt-BR" sz="23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814388" lvl="2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Reordenamento dos </a:t>
            </a: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serviços.</a:t>
            </a:r>
            <a:endParaRPr lang="pt-BR" sz="23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814388" lvl="2" indent="-457200" algn="just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r>
              <a:rPr lang="pt-BR" sz="2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Adoção centrada no interesse da criança.</a:t>
            </a:r>
            <a:endParaRPr lang="pt-BR" sz="2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57188" lvl="2" indent="0" algn="just">
              <a:spcBef>
                <a:spcPct val="0"/>
              </a:spcBef>
              <a:tabLst>
                <a:tab pos="357188" algn="l"/>
                <a:tab pos="804863" algn="l"/>
                <a:tab pos="1254125" algn="l"/>
                <a:tab pos="1703388" algn="l"/>
                <a:tab pos="2152650" algn="l"/>
                <a:tab pos="2601913" algn="l"/>
                <a:tab pos="3051175" algn="l"/>
                <a:tab pos="3500438" algn="l"/>
                <a:tab pos="3949700" algn="l"/>
                <a:tab pos="4398963" algn="l"/>
                <a:tab pos="4848225" algn="l"/>
                <a:tab pos="5297488" algn="l"/>
                <a:tab pos="5746750" algn="l"/>
                <a:tab pos="6196013" algn="l"/>
                <a:tab pos="6645275" algn="l"/>
                <a:tab pos="7094538" algn="l"/>
                <a:tab pos="7543800" algn="l"/>
                <a:tab pos="7993063" algn="l"/>
                <a:tab pos="8442325" algn="l"/>
                <a:tab pos="8891588" algn="l"/>
                <a:tab pos="9340850" algn="l"/>
              </a:tabLst>
            </a:pPr>
            <a:endParaRPr lang="pt-BR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48064" y="-27384"/>
            <a:ext cx="2195736" cy="720080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5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COFAC/MS</a:t>
            </a:r>
            <a:endParaRPr kumimoji="0" lang="pt-BR" sz="5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677400" cy="836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7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600" b="1" dirty="0">
                <a:solidFill>
                  <a:srgbClr val="FFFFFF"/>
                </a:solidFill>
              </a:rPr>
              <a:t> </a:t>
            </a:r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14300" y="-825500"/>
            <a:ext cx="9144000" cy="63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4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 </a:t>
            </a:r>
          </a:p>
          <a:p>
            <a:pPr>
              <a:spcBef>
                <a:spcPts val="4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228600" y="4191000"/>
            <a:ext cx="84582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 b="1">
                <a:solidFill>
                  <a:srgbClr val="000000"/>
                </a:solidFill>
                <a:latin typeface="Arial" charset="0"/>
              </a:rPr>
              <a:t>                                                                                                </a:t>
            </a:r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5148064" y="-27384"/>
            <a:ext cx="2195736" cy="720080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5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COFAC/MS</a:t>
            </a:r>
            <a:endParaRPr kumimoji="0" lang="pt-BR" sz="5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0" y="571480"/>
            <a:ext cx="9144000" cy="6286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9725" algn="just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Objetivos </a:t>
            </a:r>
            <a:r>
              <a:rPr lang="pt-BR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Gerais:</a:t>
            </a:r>
            <a:endParaRPr lang="pt-BR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algn="just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Resultados Programáticos</a:t>
            </a: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39725" algn="just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Família/Comunidade</a:t>
            </a:r>
            <a:endParaRPr lang="pt-BR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algn="just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Acolhimento Institucional e </a:t>
            </a: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Família </a:t>
            </a: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acolhedora</a:t>
            </a:r>
            <a:endParaRPr lang="pt-BR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algn="just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Adoção</a:t>
            </a:r>
          </a:p>
          <a:p>
            <a:pPr marL="342900" indent="-339725" algn="just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SGD</a:t>
            </a:r>
          </a:p>
          <a:p>
            <a:pPr marL="342900" indent="-339725" algn="just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Implementação, monitoramento e avaliação</a:t>
            </a: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39725" algn="just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Competências e atribuições nas três esferas</a:t>
            </a:r>
          </a:p>
          <a:p>
            <a:pPr marL="342900" indent="-339725" algn="just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Indicadores e eficácia de monitoramento</a:t>
            </a:r>
          </a:p>
          <a:p>
            <a:pPr marL="342900" indent="-339725" algn="just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Orçamento </a:t>
            </a:r>
          </a:p>
          <a:p>
            <a:pPr marL="342900" indent="-339725" algn="just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Papel dos </a:t>
            </a:r>
            <a:r>
              <a:rPr lang="pt-B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Conselhos</a:t>
            </a:r>
            <a:endParaRPr lang="pt-BR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eaLnBrk="0" hangingPunct="0"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5148064" y="-27384"/>
            <a:ext cx="2195736" cy="720080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5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COFAC/MS</a:t>
            </a:r>
            <a:endParaRPr kumimoji="0" lang="pt-BR" sz="5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642918"/>
            <a:ext cx="9144000" cy="6215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9725" algn="just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Plano de Ação: Eixos estratégicos.</a:t>
            </a:r>
          </a:p>
          <a:p>
            <a:pPr marL="342900" indent="-339725" algn="just" eaLnBrk="0" hangingPunct="0">
              <a:lnSpc>
                <a:spcPct val="150000"/>
              </a:lnSpc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Análise da situação e sistemas de </a:t>
            </a:r>
            <a:r>
              <a:rPr lang="pt-BR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informações.</a:t>
            </a:r>
            <a:endParaRPr lang="pt-BR" sz="3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algn="just" eaLnBrk="0" hangingPunct="0">
              <a:lnSpc>
                <a:spcPct val="150000"/>
              </a:lnSpc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Atendimento.</a:t>
            </a:r>
            <a:endParaRPr lang="pt-BR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algn="just" eaLnBrk="0" hangingPunct="0">
              <a:lnSpc>
                <a:spcPct val="150000"/>
              </a:lnSpc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Marcos Normativos e </a:t>
            </a:r>
            <a:r>
              <a:rPr lang="pt-BR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Regulatórios.</a:t>
            </a:r>
            <a:endParaRPr lang="pt-BR" sz="3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algn="just" eaLnBrk="0" hangingPunct="0">
              <a:lnSpc>
                <a:spcPct val="150000"/>
              </a:lnSpc>
              <a:buClrTx/>
              <a:buFont typeface="Wingdings" pitchFamily="2" charset="2"/>
              <a:buChar char="§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t-BR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Mobilização, Articulação e </a:t>
            </a:r>
            <a:r>
              <a:rPr lang="pt-BR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Participação.</a:t>
            </a:r>
            <a:endParaRPr lang="pt-BR" sz="3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algn="just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sz="3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 smtClean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  <a:p>
            <a:pPr marL="342900" indent="-339725" eaLnBrk="0" hangingPunct="0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PLANO </a:t>
            </a:r>
            <a:r>
              <a:rPr lang="pt-BR" b="1" dirty="0" smtClean="0"/>
              <a:t>ESTADUAL </a:t>
            </a:r>
            <a:r>
              <a:rPr lang="pt-BR" b="1" dirty="0" smtClean="0"/>
              <a:t> - COFAC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dirty="0" smtClean="0"/>
              <a:t>Aprovado pelo Conselho Estadual de Assistência Social no dia </a:t>
            </a:r>
            <a:r>
              <a:rPr lang="pt-BR" dirty="0" smtClean="0"/>
              <a:t>05/08/14.</a:t>
            </a:r>
            <a:endParaRPr lang="pt-BR" dirty="0" smtClean="0"/>
          </a:p>
          <a:p>
            <a:pPr marL="0" indent="0"/>
            <a:endParaRPr lang="pt-BR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dirty="0" smtClean="0"/>
              <a:t>Aprovado pelo Conselho Estadual dos Direitos da Criança e do Adolescente no dia </a:t>
            </a:r>
            <a:r>
              <a:rPr lang="pt-BR" dirty="0" smtClean="0"/>
              <a:t>06/08/14.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76141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2829</TotalTime>
  <Words>538</Words>
  <Application>Microsoft Office PowerPoint</Application>
  <PresentationFormat>Apresentação na tela (4:3)</PresentationFormat>
  <Paragraphs>130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Ângulos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 PLANO ESTADUAL  - COFAC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Kátia Viola</dc:creator>
  <cp:lastModifiedBy>DANIELA DUARTE</cp:lastModifiedBy>
  <cp:revision>343</cp:revision>
  <cp:lastPrinted>1601-01-01T00:00:00Z</cp:lastPrinted>
  <dcterms:created xsi:type="dcterms:W3CDTF">2003-03-14T17:54:30Z</dcterms:created>
  <dcterms:modified xsi:type="dcterms:W3CDTF">2015-07-28T12:48:30Z</dcterms:modified>
</cp:coreProperties>
</file>